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30"/>
  </p:notesMasterIdLst>
  <p:handoutMasterIdLst>
    <p:handoutMasterId r:id="rId31"/>
  </p:handoutMasterIdLst>
  <p:sldIdLst>
    <p:sldId id="256" r:id="rId5"/>
    <p:sldId id="258" r:id="rId6"/>
    <p:sldId id="275" r:id="rId7"/>
    <p:sldId id="276" r:id="rId8"/>
    <p:sldId id="297" r:id="rId9"/>
    <p:sldId id="280" r:id="rId10"/>
    <p:sldId id="281" r:id="rId11"/>
    <p:sldId id="288" r:id="rId12"/>
    <p:sldId id="282" r:id="rId13"/>
    <p:sldId id="287" r:id="rId14"/>
    <p:sldId id="283" r:id="rId15"/>
    <p:sldId id="278" r:id="rId16"/>
    <p:sldId id="284" r:id="rId17"/>
    <p:sldId id="279" r:id="rId18"/>
    <p:sldId id="285" r:id="rId19"/>
    <p:sldId id="289" r:id="rId20"/>
    <p:sldId id="293" r:id="rId21"/>
    <p:sldId id="286" r:id="rId22"/>
    <p:sldId id="291" r:id="rId23"/>
    <p:sldId id="290" r:id="rId24"/>
    <p:sldId id="294" r:id="rId25"/>
    <p:sldId id="295" r:id="rId26"/>
    <p:sldId id="296" r:id="rId27"/>
    <p:sldId id="292" r:id="rId28"/>
    <p:sldId id="27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72B71F-DAFD-4F3F-AB19-C9AE78B945AA}">
          <p14:sldIdLst>
            <p14:sldId id="256"/>
            <p14:sldId id="258"/>
            <p14:sldId id="275"/>
            <p14:sldId id="276"/>
            <p14:sldId id="297"/>
            <p14:sldId id="280"/>
            <p14:sldId id="281"/>
            <p14:sldId id="288"/>
            <p14:sldId id="282"/>
            <p14:sldId id="287"/>
            <p14:sldId id="283"/>
            <p14:sldId id="278"/>
            <p14:sldId id="284"/>
            <p14:sldId id="279"/>
            <p14:sldId id="285"/>
            <p14:sldId id="289"/>
            <p14:sldId id="293"/>
            <p14:sldId id="286"/>
            <p14:sldId id="291"/>
            <p14:sldId id="290"/>
            <p14:sldId id="294"/>
            <p14:sldId id="295"/>
            <p14:sldId id="296"/>
            <p14:sldId id="292"/>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snapToObjects="1">
      <p:cViewPr varScale="1">
        <p:scale>
          <a:sx n="86" d="100"/>
          <a:sy n="86" d="100"/>
        </p:scale>
        <p:origin x="562" y="67"/>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dgm:spPr/>
      <dgm:t>
        <a:bodyPr/>
        <a:lstStyle/>
        <a:p>
          <a:pPr>
            <a:lnSpc>
              <a:spcPct val="100000"/>
            </a:lnSpc>
          </a:pPr>
          <a:r>
            <a:rPr lang="en-US" dirty="0">
              <a:latin typeface="Times New Roman" panose="02020603050405020304" pitchFamily="18" charset="0"/>
              <a:cs typeface="Times New Roman" panose="02020603050405020304" pitchFamily="18" charset="0"/>
            </a:rPr>
            <a:t>Problem definition</a:t>
          </a:r>
        </a:p>
      </dgm:t>
    </dgm:pt>
    <dgm:pt modelId="{C8EABE8F-1E84-494E-AD8A-32BA419A36E9}" type="parTrans" cxnId="{31C3237C-2299-B649-8C93-587C97AC9999}">
      <dgm:prSet/>
      <dgm:spPr/>
      <dgm:t>
        <a:bodyPr/>
        <a:lstStyle/>
        <a:p>
          <a:endParaRPr lang="en-US">
            <a:latin typeface="Times New Roman" panose="02020603050405020304" pitchFamily="18" charset="0"/>
            <a:cs typeface="Times New Roman" panose="02020603050405020304" pitchFamily="18" charset="0"/>
          </a:endParaRPr>
        </a:p>
      </dgm:t>
    </dgm:pt>
    <dgm:pt modelId="{D044F6BA-1D90-EC47-8A78-B9796198ECF5}" type="sibTrans" cxnId="{31C3237C-2299-B649-8C93-587C97AC9999}">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E39563C5-C199-4F5B-A899-8CC0710341A0}">
      <dgm:prSet/>
      <dgm:spPr/>
      <dgm:t>
        <a:bodyPr/>
        <a:lstStyle/>
        <a:p>
          <a:pPr>
            <a:lnSpc>
              <a:spcPct val="100000"/>
            </a:lnSpc>
          </a:pPr>
          <a:r>
            <a:rPr lang="en-US" dirty="0">
              <a:latin typeface="Times New Roman" panose="02020603050405020304" pitchFamily="18" charset="0"/>
              <a:cs typeface="Times New Roman" panose="02020603050405020304" pitchFamily="18" charset="0"/>
            </a:rPr>
            <a:t>Objective</a:t>
          </a:r>
        </a:p>
      </dgm:t>
    </dgm:pt>
    <dgm:pt modelId="{6531EA77-44C5-4E3D-BA04-70C1E49BCD39}" type="parTrans" cxnId="{BBAD9FDB-1013-4B11-A9AE-2815527D1B78}">
      <dgm:prSet/>
      <dgm:spPr/>
      <dgm:t>
        <a:bodyPr/>
        <a:lstStyle/>
        <a:p>
          <a:endParaRPr lang="en-US">
            <a:latin typeface="Times New Roman" panose="02020603050405020304" pitchFamily="18" charset="0"/>
            <a:cs typeface="Times New Roman" panose="02020603050405020304" pitchFamily="18" charset="0"/>
          </a:endParaRPr>
        </a:p>
      </dgm:t>
    </dgm:pt>
    <dgm:pt modelId="{BC971DAC-9BE2-44B2-ABE4-8099C777E9C4}" type="sibTrans" cxnId="{BBAD9FDB-1013-4B11-A9AE-2815527D1B78}">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15B1A768-2666-4AB4-BDA7-F0E3C4160D59}">
      <dgm:prSet/>
      <dgm:spPr/>
      <dgm:t>
        <a:bodyPr/>
        <a:lstStyle/>
        <a:p>
          <a:pPr>
            <a:lnSpc>
              <a:spcPct val="100000"/>
            </a:lnSpc>
          </a:pPr>
          <a:r>
            <a:rPr lang="en-US" dirty="0">
              <a:latin typeface="Times New Roman" panose="02020603050405020304" pitchFamily="18" charset="0"/>
              <a:cs typeface="Times New Roman" panose="02020603050405020304" pitchFamily="18" charset="0"/>
            </a:rPr>
            <a:t>Proposed method</a:t>
          </a:r>
        </a:p>
      </dgm:t>
    </dgm:pt>
    <dgm:pt modelId="{D47033D3-4E41-485A-B515-A02A8C3B404A}" type="parTrans" cxnId="{08DEC938-538C-403B-80C3-828B96DAFF82}">
      <dgm:prSet/>
      <dgm:spPr/>
      <dgm:t>
        <a:bodyPr/>
        <a:lstStyle/>
        <a:p>
          <a:endParaRPr lang="en-US">
            <a:latin typeface="Times New Roman" panose="02020603050405020304" pitchFamily="18" charset="0"/>
            <a:cs typeface="Times New Roman" panose="02020603050405020304" pitchFamily="18" charset="0"/>
          </a:endParaRPr>
        </a:p>
      </dgm:t>
    </dgm:pt>
    <dgm:pt modelId="{72FFCBD4-DD9D-4E06-81E4-54307F97A3F0}" type="sibTrans" cxnId="{08DEC938-538C-403B-80C3-828B96DAFF82}">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3AA5586A-C40E-4DDA-98A5-6545F36F46AB}">
      <dgm:prSet/>
      <dgm:spPr/>
      <dgm:t>
        <a:bodyPr/>
        <a:lstStyle/>
        <a:p>
          <a:pPr>
            <a:lnSpc>
              <a:spcPct val="100000"/>
            </a:lnSpc>
          </a:pPr>
          <a:r>
            <a:rPr lang="en-US" dirty="0">
              <a:latin typeface="Times New Roman" panose="02020603050405020304" pitchFamily="18" charset="0"/>
              <a:cs typeface="Times New Roman" panose="02020603050405020304" pitchFamily="18" charset="0"/>
            </a:rPr>
            <a:t>Working code</a:t>
          </a:r>
        </a:p>
      </dgm:t>
    </dgm:pt>
    <dgm:pt modelId="{ABF44FB7-9255-4D99-BC69-3BE74FDF8E87}" type="parTrans" cxnId="{119FEAF1-383D-4740-9124-CC9EEA7E35F9}">
      <dgm:prSet/>
      <dgm:spPr/>
      <dgm:t>
        <a:bodyPr/>
        <a:lstStyle/>
        <a:p>
          <a:endParaRPr lang="en-US">
            <a:latin typeface="Times New Roman" panose="02020603050405020304" pitchFamily="18" charset="0"/>
            <a:cs typeface="Times New Roman" panose="02020603050405020304" pitchFamily="18" charset="0"/>
          </a:endParaRPr>
        </a:p>
      </dgm:t>
    </dgm:pt>
    <dgm:pt modelId="{19FB306E-81B4-4F3F-99EE-765120CBB6B3}" type="sibTrans" cxnId="{119FEAF1-383D-4740-9124-CC9EEA7E35F9}">
      <dgm:prSet/>
      <dgm:spPr/>
      <dgm:t>
        <a:bodyPr/>
        <a:lstStyle/>
        <a:p>
          <a:endParaRPr lang="en-US">
            <a:latin typeface="Times New Roman" panose="02020603050405020304" pitchFamily="18" charset="0"/>
            <a:cs typeface="Times New Roman" panose="02020603050405020304" pitchFamily="18" charset="0"/>
          </a:endParaRPr>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microphone"/>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dgm:spPr/>
    </dgm:pt>
    <dgm:pt modelId="{41C0BC0F-FFD5-42B5-B952-9316B9364F6F}" type="pres">
      <dgm:prSet presAssocID="{3AA5586A-C40E-4DDA-98A5-6545F36F46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irtual RealityHeadset"/>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129313" y="735315"/>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292918" y="898921"/>
          <a:ext cx="451863" cy="451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075332"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Problem definition</a:t>
          </a:r>
        </a:p>
      </dsp:txBody>
      <dsp:txXfrm>
        <a:off x="1075332" y="735315"/>
        <a:ext cx="1836390" cy="779074"/>
      </dsp:txXfrm>
    </dsp:sp>
    <dsp:sp modelId="{75512A68-FA50-4392-A441-C6EC352FE606}">
      <dsp:nvSpPr>
        <dsp:cNvPr id="0" name=""/>
        <dsp:cNvSpPr/>
      </dsp:nvSpPr>
      <dsp:spPr>
        <a:xfrm>
          <a:off x="3231700" y="735315"/>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3395305" y="898921"/>
          <a:ext cx="451863" cy="451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4177719"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Objective</a:t>
          </a:r>
        </a:p>
      </dsp:txBody>
      <dsp:txXfrm>
        <a:off x="4177719" y="735315"/>
        <a:ext cx="1836390" cy="779074"/>
      </dsp:txXfrm>
    </dsp:sp>
    <dsp:sp modelId="{2CA4BD4C-87EF-4944-9E57-97154B3B633C}">
      <dsp:nvSpPr>
        <dsp:cNvPr id="0" name=""/>
        <dsp:cNvSpPr/>
      </dsp:nvSpPr>
      <dsp:spPr>
        <a:xfrm>
          <a:off x="129313"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292918" y="2298348"/>
          <a:ext cx="451863" cy="451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075332"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Proposed method</a:t>
          </a:r>
        </a:p>
      </dsp:txBody>
      <dsp:txXfrm>
        <a:off x="1075332" y="2134742"/>
        <a:ext cx="1836390" cy="779074"/>
      </dsp:txXfrm>
    </dsp:sp>
    <dsp:sp modelId="{7089FE6B-57E5-4306-8097-E758E000C828}">
      <dsp:nvSpPr>
        <dsp:cNvPr id="0" name=""/>
        <dsp:cNvSpPr/>
      </dsp:nvSpPr>
      <dsp:spPr>
        <a:xfrm>
          <a:off x="3231700"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3395305" y="2298348"/>
          <a:ext cx="451863" cy="4518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4177719"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Working code</a:t>
          </a:r>
        </a:p>
      </dsp:txBody>
      <dsp:txXfrm>
        <a:off x="4177719" y="2134742"/>
        <a:ext cx="1836390" cy="7790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10/11/2021</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10/11/2021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25</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10/11/2021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10/11/2021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10/11/2021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10/11/2021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7.jpe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microsoft.com/office/2017/06/relationships/model3d" Target="../media/model3d1.glb"/></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4.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jpg"/><Relationship Id="rId10" Type="http://schemas.microsoft.com/office/2007/relationships/diagramDrawing" Target="../diagrams/drawing1.xml"/><Relationship Id="rId4" Type="http://schemas.openxmlformats.org/officeDocument/2006/relationships/image" Target="../media/image5.jp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4184339" y="1786705"/>
            <a:ext cx="7197726" cy="2421464"/>
          </a:xfrm>
        </p:spPr>
        <p:txBody>
          <a:bodyPr>
            <a:normAutofit/>
          </a:bodyPr>
          <a:lstStyle/>
          <a:p>
            <a:r>
              <a:rPr lang="en-US" b="1" dirty="0">
                <a:latin typeface="Times New Roman" panose="02020603050405020304" pitchFamily="18" charset="0"/>
                <a:cs typeface="Times New Roman" panose="02020603050405020304" pitchFamily="18" charset="0"/>
              </a:rPr>
              <a:t>Hand gesture recognition using python</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4131073" y="4208169"/>
            <a:ext cx="7304257" cy="2214067"/>
          </a:xfrm>
        </p:spPr>
        <p:txBody>
          <a:bodyPr>
            <a:normAutofit/>
          </a:bodyPr>
          <a:lstStyle/>
          <a:p>
            <a:endParaRPr lang="en-US" dirty="0">
              <a:solidFill>
                <a:schemeClr val="accent1">
                  <a:lumMod val="40000"/>
                  <a:lumOff val="60000"/>
                </a:schemeClr>
              </a:solidFill>
              <a:latin typeface="Times New Roman" panose="02020603050405020304" pitchFamily="18" charset="0"/>
              <a:cs typeface="Times New Roman" panose="02020603050405020304" pitchFamily="18" charset="0"/>
            </a:endParaRPr>
          </a:p>
          <a:p>
            <a:endParaRPr lang="en-US" dirty="0">
              <a:solidFill>
                <a:schemeClr val="accent1">
                  <a:lumMod val="40000"/>
                  <a:lumOff val="60000"/>
                </a:schemeClr>
              </a:solidFill>
              <a:latin typeface="Times New Roman" panose="02020603050405020304" pitchFamily="18" charset="0"/>
              <a:cs typeface="Times New Roman" panose="02020603050405020304" pitchFamily="18" charset="0"/>
            </a:endParaRPr>
          </a:p>
          <a:p>
            <a:r>
              <a:rPr lang="en-US" b="1" dirty="0">
                <a:solidFill>
                  <a:schemeClr val="accent1">
                    <a:lumMod val="40000"/>
                    <a:lumOff val="60000"/>
                  </a:schemeClr>
                </a:solidFill>
                <a:latin typeface="Times New Roman" panose="02020603050405020304" pitchFamily="18" charset="0"/>
                <a:cs typeface="Times New Roman" panose="02020603050405020304" pitchFamily="18" charset="0"/>
              </a:rPr>
              <a:t>Presented by:</a:t>
            </a:r>
          </a:p>
          <a:p>
            <a:r>
              <a:rPr lang="en-US" b="1" dirty="0">
                <a:solidFill>
                  <a:schemeClr val="accent1">
                    <a:lumMod val="40000"/>
                    <a:lumOff val="60000"/>
                  </a:schemeClr>
                </a:solidFill>
                <a:latin typeface="Times New Roman" panose="02020603050405020304" pitchFamily="18" charset="0"/>
                <a:cs typeface="Times New Roman" panose="02020603050405020304" pitchFamily="18" charset="0"/>
              </a:rPr>
              <a:t>Devasena Pasupuleti</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5F435C-A72B-427D-BC6F-858A898878D6}"/>
              </a:ext>
            </a:extLst>
          </p:cNvPr>
          <p:cNvSpPr txBox="1"/>
          <p:nvPr/>
        </p:nvSpPr>
        <p:spPr>
          <a:xfrm>
            <a:off x="4164894" y="330358"/>
            <a:ext cx="3595881" cy="830997"/>
          </a:xfrm>
          <a:prstGeom prst="rect">
            <a:avLst/>
          </a:prstGeom>
          <a:noFill/>
        </p:spPr>
        <p:txBody>
          <a:bodyPr wrap="square" rtlCol="0">
            <a:spAutoFit/>
          </a:bodyPr>
          <a:lstStyle/>
          <a:p>
            <a:r>
              <a:rPr lang="en-IN" sz="2400" b="1" u="sng" dirty="0">
                <a:latin typeface="Times New Roman" panose="02020603050405020304" pitchFamily="18" charset="0"/>
                <a:cs typeface="Times New Roman" panose="02020603050405020304" pitchFamily="18" charset="0"/>
              </a:rPr>
              <a:t>Morphological operations</a:t>
            </a:r>
          </a:p>
          <a:p>
            <a:endParaRPr lang="en-IN" sz="2400" dirty="0"/>
          </a:p>
        </p:txBody>
      </p:sp>
      <p:pic>
        <p:nvPicPr>
          <p:cNvPr id="6" name="Picture 5">
            <a:extLst>
              <a:ext uri="{FF2B5EF4-FFF2-40B4-BE49-F238E27FC236}">
                <a16:creationId xmlns:a16="http://schemas.microsoft.com/office/drawing/2014/main" id="{C6E5E0DA-CCFF-4B45-B577-2365CE5CDD4A}"/>
              </a:ext>
            </a:extLst>
          </p:cNvPr>
          <p:cNvPicPr>
            <a:picLocks noChangeAspect="1"/>
          </p:cNvPicPr>
          <p:nvPr/>
        </p:nvPicPr>
        <p:blipFill>
          <a:blip r:embed="rId2"/>
          <a:stretch>
            <a:fillRect/>
          </a:stretch>
        </p:blipFill>
        <p:spPr>
          <a:xfrm>
            <a:off x="2311521" y="1771742"/>
            <a:ext cx="2055381" cy="2445903"/>
          </a:xfrm>
          <a:prstGeom prst="rect">
            <a:avLst/>
          </a:prstGeom>
        </p:spPr>
      </p:pic>
      <p:pic>
        <p:nvPicPr>
          <p:cNvPr id="8" name="Picture 7">
            <a:extLst>
              <a:ext uri="{FF2B5EF4-FFF2-40B4-BE49-F238E27FC236}">
                <a16:creationId xmlns:a16="http://schemas.microsoft.com/office/drawing/2014/main" id="{21AB453F-2DAC-4416-B8F4-C3B7DBFF7350}"/>
              </a:ext>
            </a:extLst>
          </p:cNvPr>
          <p:cNvPicPr>
            <a:picLocks noChangeAspect="1"/>
          </p:cNvPicPr>
          <p:nvPr/>
        </p:nvPicPr>
        <p:blipFill>
          <a:blip r:embed="rId3"/>
          <a:stretch>
            <a:fillRect/>
          </a:stretch>
        </p:blipFill>
        <p:spPr>
          <a:xfrm>
            <a:off x="7899943" y="1771741"/>
            <a:ext cx="2055381" cy="2445903"/>
          </a:xfrm>
          <a:prstGeom prst="rect">
            <a:avLst/>
          </a:prstGeom>
        </p:spPr>
      </p:pic>
      <p:sp>
        <p:nvSpPr>
          <p:cNvPr id="9" name="TextBox 8">
            <a:extLst>
              <a:ext uri="{FF2B5EF4-FFF2-40B4-BE49-F238E27FC236}">
                <a16:creationId xmlns:a16="http://schemas.microsoft.com/office/drawing/2014/main" id="{9D1BCE21-FB17-44AC-BD30-5534695B5D63}"/>
              </a:ext>
            </a:extLst>
          </p:cNvPr>
          <p:cNvSpPr txBox="1"/>
          <p:nvPr/>
        </p:nvSpPr>
        <p:spPr>
          <a:xfrm>
            <a:off x="1727914" y="4421079"/>
            <a:ext cx="3222594"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Thresholding before dilation and gaussian blur</a:t>
            </a:r>
          </a:p>
        </p:txBody>
      </p:sp>
      <p:sp>
        <p:nvSpPr>
          <p:cNvPr id="10" name="TextBox 9">
            <a:extLst>
              <a:ext uri="{FF2B5EF4-FFF2-40B4-BE49-F238E27FC236}">
                <a16:creationId xmlns:a16="http://schemas.microsoft.com/office/drawing/2014/main" id="{923A3873-8379-452D-9108-34ABEE644E87}"/>
              </a:ext>
            </a:extLst>
          </p:cNvPr>
          <p:cNvSpPr txBox="1"/>
          <p:nvPr/>
        </p:nvSpPr>
        <p:spPr>
          <a:xfrm>
            <a:off x="7473246" y="4422558"/>
            <a:ext cx="3222594"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Thresholding after dilation and gaussian blur</a:t>
            </a:r>
          </a:p>
        </p:txBody>
      </p:sp>
    </p:spTree>
    <p:extLst>
      <p:ext uri="{BB962C8B-B14F-4D97-AF65-F5344CB8AC3E}">
        <p14:creationId xmlns:p14="http://schemas.microsoft.com/office/powerpoint/2010/main" val="188118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14608F-233D-41A8-A31B-2047AD275F08}"/>
              </a:ext>
            </a:extLst>
          </p:cNvPr>
          <p:cNvSpPr>
            <a:spLocks noGrp="1"/>
          </p:cNvSpPr>
          <p:nvPr>
            <p:ph idx="1"/>
          </p:nvPr>
        </p:nvSpPr>
        <p:spPr>
          <a:xfrm>
            <a:off x="140327" y="154414"/>
            <a:ext cx="9209267" cy="6549171"/>
          </a:xfrm>
        </p:spPr>
        <p:txBody>
          <a:bodyPr>
            <a:normAutofit fontScale="92500" lnSpcReduction="20000"/>
          </a:bodyPr>
          <a:lstStyle/>
          <a:p>
            <a:pPr marL="0" indent="0">
              <a:buNone/>
            </a:pPr>
            <a:r>
              <a:rPr lang="fr-FR" dirty="0" err="1">
                <a:latin typeface="Times New Roman" panose="02020603050405020304" pitchFamily="18" charset="0"/>
                <a:cs typeface="Times New Roman" panose="02020603050405020304" pitchFamily="18" charset="0"/>
              </a:rPr>
              <a:t>contours,hierarchy</a:t>
            </a:r>
            <a:r>
              <a:rPr lang="fr-FR" dirty="0">
                <a:latin typeface="Times New Roman" panose="02020603050405020304" pitchFamily="18" charset="0"/>
                <a:cs typeface="Times New Roman" panose="02020603050405020304" pitchFamily="18" charset="0"/>
              </a:rPr>
              <a:t>= cv2.findContours(mask,cv2.RETR_TREE,</a:t>
            </a:r>
          </a:p>
          <a:p>
            <a:pPr marL="0" indent="0">
              <a:buNone/>
            </a:pPr>
            <a:r>
              <a:rPr lang="fr-FR" dirty="0">
                <a:latin typeface="Times New Roman" panose="02020603050405020304" pitchFamily="18" charset="0"/>
                <a:cs typeface="Times New Roman" panose="02020603050405020304" pitchFamily="18" charset="0"/>
              </a:rPr>
              <a:t>                                                 cv2.CHAIN_APPROX_SIMPLE)</a:t>
            </a:r>
          </a:p>
          <a:p>
            <a:pPr marL="0" indent="0">
              <a:buNone/>
            </a:pP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 max(contours, key = lambda x: cv2.contourArea(x))</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epsilon = 0.0005*cv2.arcLength(</a:t>
            </a:r>
            <a:r>
              <a:rPr lang="en-US" dirty="0" err="1">
                <a:latin typeface="Times New Roman" panose="02020603050405020304" pitchFamily="18" charset="0"/>
                <a:cs typeface="Times New Roman" panose="02020603050405020304" pitchFamily="18" charset="0"/>
              </a:rPr>
              <a:t>cnt,True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approx</a:t>
            </a:r>
            <a:r>
              <a:rPr lang="en-US" dirty="0">
                <a:latin typeface="Times New Roman" panose="02020603050405020304" pitchFamily="18" charset="0"/>
                <a:cs typeface="Times New Roman" panose="02020603050405020304" pitchFamily="18" charset="0"/>
              </a:rPr>
              <a:t>= cv2.approxPolyDP(</a:t>
            </a:r>
            <a:r>
              <a:rPr lang="en-US" dirty="0" err="1">
                <a:latin typeface="Times New Roman" panose="02020603050405020304" pitchFamily="18" charset="0"/>
                <a:cs typeface="Times New Roman" panose="02020603050405020304" pitchFamily="18" charset="0"/>
              </a:rPr>
              <a:t>cnt,epsilon,True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hull = cv2.convexHull(</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areahull</a:t>
            </a:r>
            <a:r>
              <a:rPr lang="en-US" dirty="0">
                <a:latin typeface="Times New Roman" panose="02020603050405020304" pitchFamily="18" charset="0"/>
                <a:cs typeface="Times New Roman" panose="02020603050405020304" pitchFamily="18" charset="0"/>
              </a:rPr>
              <a:t> = cv2.contourArea(hull)</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areacnt</a:t>
            </a:r>
            <a:r>
              <a:rPr lang="en-US" dirty="0">
                <a:latin typeface="Times New Roman" panose="02020603050405020304" pitchFamily="18" charset="0"/>
                <a:cs typeface="Times New Roman" panose="02020603050405020304" pitchFamily="18" charset="0"/>
              </a:rPr>
              <a:t> = cv2.contourArea(</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arearatio</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areahull-areacnt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areacnt</a:t>
            </a:r>
            <a:r>
              <a:rPr lang="en-US" dirty="0">
                <a:latin typeface="Times New Roman" panose="02020603050405020304" pitchFamily="18" charset="0"/>
                <a:cs typeface="Times New Roman" panose="02020603050405020304" pitchFamily="18" charset="0"/>
              </a:rPr>
              <a:t>)*100</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hull = cv2.convexHull(</a:t>
            </a:r>
            <a:r>
              <a:rPr lang="en-US" dirty="0" err="1">
                <a:latin typeface="Times New Roman" panose="02020603050405020304" pitchFamily="18" charset="0"/>
                <a:cs typeface="Times New Roman" panose="02020603050405020304" pitchFamily="18" charset="0"/>
              </a:rPr>
              <a:t>approx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returnPoints</a:t>
            </a:r>
            <a:r>
              <a:rPr lang="en-US" dirty="0">
                <a:latin typeface="Times New Roman" panose="02020603050405020304" pitchFamily="18" charset="0"/>
                <a:cs typeface="Times New Roman" panose="02020603050405020304" pitchFamily="18" charset="0"/>
              </a:rPr>
              <a:t>=False)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defects = cv2.convexityDefects(</a:t>
            </a:r>
            <a:r>
              <a:rPr lang="en-US" dirty="0" err="1">
                <a:latin typeface="Times New Roman" panose="02020603050405020304" pitchFamily="18" charset="0"/>
                <a:cs typeface="Times New Roman" panose="02020603050405020304" pitchFamily="18" charset="0"/>
              </a:rPr>
              <a:t>approx</a:t>
            </a:r>
            <a:r>
              <a:rPr lang="en-US" dirty="0">
                <a:latin typeface="Times New Roman" panose="02020603050405020304" pitchFamily="18" charset="0"/>
                <a:cs typeface="Times New Roman" panose="02020603050405020304" pitchFamily="18" charset="0"/>
              </a:rPr>
              <a:t>, hull)</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D7AD917-9A88-4D70-9B83-21C11C80F13A}"/>
              </a:ext>
            </a:extLst>
          </p:cNvPr>
          <p:cNvSpPr txBox="1"/>
          <p:nvPr/>
        </p:nvSpPr>
        <p:spPr>
          <a:xfrm>
            <a:off x="6096000" y="1038614"/>
            <a:ext cx="4572000"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#find contour of max area of interest, in this case, our hand</a:t>
            </a:r>
            <a:endParaRPr lang="en-IN" sz="1400" dirty="0"/>
          </a:p>
        </p:txBody>
      </p:sp>
      <p:sp>
        <p:nvSpPr>
          <p:cNvPr id="5" name="TextBox 4">
            <a:extLst>
              <a:ext uri="{FF2B5EF4-FFF2-40B4-BE49-F238E27FC236}">
                <a16:creationId xmlns:a16="http://schemas.microsoft.com/office/drawing/2014/main" id="{0A509FB4-8AB3-4AE6-A090-E71FF3ABE997}"/>
              </a:ext>
            </a:extLst>
          </p:cNvPr>
          <p:cNvSpPr txBox="1"/>
          <p:nvPr/>
        </p:nvSpPr>
        <p:spPr>
          <a:xfrm>
            <a:off x="6096000" y="1851529"/>
            <a:ext cx="4464000"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 #approximate the contour for better boundary detection </a:t>
            </a:r>
            <a:endParaRPr lang="en-IN" sz="1400" dirty="0"/>
          </a:p>
        </p:txBody>
      </p:sp>
      <p:sp>
        <p:nvSpPr>
          <p:cNvPr id="6" name="TextBox 5">
            <a:extLst>
              <a:ext uri="{FF2B5EF4-FFF2-40B4-BE49-F238E27FC236}">
                <a16:creationId xmlns:a16="http://schemas.microsoft.com/office/drawing/2014/main" id="{62C5F3C5-1272-4D7B-A137-FBFC5B7C1A2F}"/>
              </a:ext>
            </a:extLst>
          </p:cNvPr>
          <p:cNvSpPr txBox="1"/>
          <p:nvPr/>
        </p:nvSpPr>
        <p:spPr>
          <a:xfrm>
            <a:off x="6096000" y="2837102"/>
            <a:ext cx="2628000"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 #make convex hull around hand</a:t>
            </a:r>
            <a:endParaRPr lang="en-IN" sz="1400" dirty="0"/>
          </a:p>
        </p:txBody>
      </p:sp>
      <p:sp>
        <p:nvSpPr>
          <p:cNvPr id="7" name="TextBox 6">
            <a:extLst>
              <a:ext uri="{FF2B5EF4-FFF2-40B4-BE49-F238E27FC236}">
                <a16:creationId xmlns:a16="http://schemas.microsoft.com/office/drawing/2014/main" id="{8A0EAB17-2EC9-443E-A7B0-173E38588C0B}"/>
              </a:ext>
            </a:extLst>
          </p:cNvPr>
          <p:cNvSpPr txBox="1"/>
          <p:nvPr/>
        </p:nvSpPr>
        <p:spPr>
          <a:xfrm>
            <a:off x="6096000" y="3976125"/>
            <a:ext cx="2916000" cy="32400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#define area of hull and area of hand</a:t>
            </a:r>
          </a:p>
          <a:p>
            <a:endParaRPr lang="en-IN" sz="1400" dirty="0"/>
          </a:p>
        </p:txBody>
      </p:sp>
      <p:sp>
        <p:nvSpPr>
          <p:cNvPr id="8" name="TextBox 7">
            <a:extLst>
              <a:ext uri="{FF2B5EF4-FFF2-40B4-BE49-F238E27FC236}">
                <a16:creationId xmlns:a16="http://schemas.microsoft.com/office/drawing/2014/main" id="{291E9352-E539-4C0D-BA29-E2EA43E12546}"/>
              </a:ext>
            </a:extLst>
          </p:cNvPr>
          <p:cNvSpPr txBox="1"/>
          <p:nvPr/>
        </p:nvSpPr>
        <p:spPr>
          <a:xfrm>
            <a:off x="6096000" y="4965154"/>
            <a:ext cx="4824000"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#find the percentage of area not covered by hand in convex hull</a:t>
            </a:r>
            <a:endParaRPr lang="en-IN" sz="1400" dirty="0"/>
          </a:p>
        </p:txBody>
      </p:sp>
      <p:sp>
        <p:nvSpPr>
          <p:cNvPr id="9" name="TextBox 8">
            <a:extLst>
              <a:ext uri="{FF2B5EF4-FFF2-40B4-BE49-F238E27FC236}">
                <a16:creationId xmlns:a16="http://schemas.microsoft.com/office/drawing/2014/main" id="{3F23DCCB-C2DE-48AF-8BAE-4D06DC69EB1E}"/>
              </a:ext>
            </a:extLst>
          </p:cNvPr>
          <p:cNvSpPr txBox="1"/>
          <p:nvPr/>
        </p:nvSpPr>
        <p:spPr>
          <a:xfrm>
            <a:off x="6096000" y="6048798"/>
            <a:ext cx="4824000"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#find the convex hull of the approximated hand and the defects</a:t>
            </a:r>
            <a:endParaRPr lang="en-IN" sz="1400" dirty="0"/>
          </a:p>
        </p:txBody>
      </p:sp>
      <p:sp>
        <p:nvSpPr>
          <p:cNvPr id="10" name="TextBox 9">
            <a:extLst>
              <a:ext uri="{FF2B5EF4-FFF2-40B4-BE49-F238E27FC236}">
                <a16:creationId xmlns:a16="http://schemas.microsoft.com/office/drawing/2014/main" id="{BFC4DA29-FF4E-4DDE-A61D-CA95E090997C}"/>
              </a:ext>
            </a:extLst>
          </p:cNvPr>
          <p:cNvSpPr txBox="1"/>
          <p:nvPr/>
        </p:nvSpPr>
        <p:spPr>
          <a:xfrm>
            <a:off x="6096000" y="360817"/>
            <a:ext cx="4572000"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#this gives the list of all the contours in the image</a:t>
            </a:r>
            <a:endParaRPr lang="en-IN" sz="1400" dirty="0"/>
          </a:p>
        </p:txBody>
      </p:sp>
    </p:spTree>
    <p:extLst>
      <p:ext uri="{BB962C8B-B14F-4D97-AF65-F5344CB8AC3E}">
        <p14:creationId xmlns:p14="http://schemas.microsoft.com/office/powerpoint/2010/main" val="314169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3285C4-846B-4911-877C-DCA1F46638FB}"/>
              </a:ext>
            </a:extLst>
          </p:cNvPr>
          <p:cNvSpPr txBox="1"/>
          <p:nvPr/>
        </p:nvSpPr>
        <p:spPr>
          <a:xfrm>
            <a:off x="763780" y="539020"/>
            <a:ext cx="5859262" cy="3970318"/>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Finding Contours:</a:t>
            </a: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Find and correct the convex hull: </a:t>
            </a:r>
          </a:p>
        </p:txBody>
      </p:sp>
      <p:pic>
        <p:nvPicPr>
          <p:cNvPr id="8" name="Picture 7">
            <a:extLst>
              <a:ext uri="{FF2B5EF4-FFF2-40B4-BE49-F238E27FC236}">
                <a16:creationId xmlns:a16="http://schemas.microsoft.com/office/drawing/2014/main" id="{31220202-B0D6-4A72-81B2-E495EF8739C4}"/>
              </a:ext>
            </a:extLst>
          </p:cNvPr>
          <p:cNvPicPr>
            <a:picLocks noChangeAspect="1"/>
          </p:cNvPicPr>
          <p:nvPr/>
        </p:nvPicPr>
        <p:blipFill>
          <a:blip r:embed="rId2"/>
          <a:stretch>
            <a:fillRect/>
          </a:stretch>
        </p:blipFill>
        <p:spPr>
          <a:xfrm>
            <a:off x="2601458" y="1357664"/>
            <a:ext cx="1783686" cy="2183019"/>
          </a:xfrm>
          <a:prstGeom prst="rect">
            <a:avLst/>
          </a:prstGeom>
        </p:spPr>
      </p:pic>
      <p:pic>
        <p:nvPicPr>
          <p:cNvPr id="10" name="Picture 9">
            <a:extLst>
              <a:ext uri="{FF2B5EF4-FFF2-40B4-BE49-F238E27FC236}">
                <a16:creationId xmlns:a16="http://schemas.microsoft.com/office/drawing/2014/main" id="{A206118C-CEB5-4C79-A5E8-29F75D2B49BD}"/>
              </a:ext>
            </a:extLst>
          </p:cNvPr>
          <p:cNvPicPr>
            <a:picLocks noChangeAspect="1"/>
          </p:cNvPicPr>
          <p:nvPr/>
        </p:nvPicPr>
        <p:blipFill>
          <a:blip r:embed="rId3"/>
          <a:stretch>
            <a:fillRect/>
          </a:stretch>
        </p:blipFill>
        <p:spPr>
          <a:xfrm>
            <a:off x="2734623" y="4509338"/>
            <a:ext cx="1783686" cy="2183019"/>
          </a:xfrm>
          <a:prstGeom prst="rect">
            <a:avLst/>
          </a:prstGeom>
        </p:spPr>
      </p:pic>
      <p:sp>
        <p:nvSpPr>
          <p:cNvPr id="13" name="TextBox 12">
            <a:extLst>
              <a:ext uri="{FF2B5EF4-FFF2-40B4-BE49-F238E27FC236}">
                <a16:creationId xmlns:a16="http://schemas.microsoft.com/office/drawing/2014/main" id="{6E972A20-A657-491E-BDCB-4BF01E7C68D1}"/>
              </a:ext>
            </a:extLst>
          </p:cNvPr>
          <p:cNvSpPr txBox="1"/>
          <p:nvPr/>
        </p:nvSpPr>
        <p:spPr>
          <a:xfrm>
            <a:off x="7181736" y="1193672"/>
            <a:ext cx="2556768"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3.   Find the defects:</a:t>
            </a: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9E1FFA40-C1CC-40F0-AE30-D926718D09AA}"/>
              </a:ext>
            </a:extLst>
          </p:cNvPr>
          <p:cNvPicPr>
            <a:picLocks noChangeAspect="1"/>
          </p:cNvPicPr>
          <p:nvPr/>
        </p:nvPicPr>
        <p:blipFill>
          <a:blip r:embed="rId4"/>
          <a:stretch>
            <a:fillRect/>
          </a:stretch>
        </p:blipFill>
        <p:spPr>
          <a:xfrm>
            <a:off x="7300706" y="1790607"/>
            <a:ext cx="3471131" cy="2804826"/>
          </a:xfrm>
          <a:prstGeom prst="rect">
            <a:avLst/>
          </a:prstGeom>
        </p:spPr>
      </p:pic>
      <p:sp>
        <p:nvSpPr>
          <p:cNvPr id="2" name="TextBox 1">
            <a:extLst>
              <a:ext uri="{FF2B5EF4-FFF2-40B4-BE49-F238E27FC236}">
                <a16:creationId xmlns:a16="http://schemas.microsoft.com/office/drawing/2014/main" id="{0388B467-A89B-4F4A-8BD8-AA3795933A96}"/>
              </a:ext>
            </a:extLst>
          </p:cNvPr>
          <p:cNvSpPr txBox="1"/>
          <p:nvPr/>
        </p:nvSpPr>
        <p:spPr>
          <a:xfrm>
            <a:off x="4164894" y="232704"/>
            <a:ext cx="3595881" cy="830997"/>
          </a:xfrm>
          <a:prstGeom prst="rect">
            <a:avLst/>
          </a:prstGeom>
          <a:noFill/>
        </p:spPr>
        <p:txBody>
          <a:bodyPr wrap="square" rtlCol="0">
            <a:spAutoFit/>
          </a:bodyPr>
          <a:lstStyle/>
          <a:p>
            <a:r>
              <a:rPr lang="en-IN" sz="2400" b="1" u="sng" dirty="0">
                <a:latin typeface="Times New Roman" panose="02020603050405020304" pitchFamily="18" charset="0"/>
                <a:cs typeface="Times New Roman" panose="02020603050405020304" pitchFamily="18" charset="0"/>
              </a:rPr>
              <a:t>Segmentation operations</a:t>
            </a:r>
          </a:p>
          <a:p>
            <a:endParaRPr lang="en-IN" sz="2400" dirty="0"/>
          </a:p>
        </p:txBody>
      </p:sp>
    </p:spTree>
    <p:extLst>
      <p:ext uri="{BB962C8B-B14F-4D97-AF65-F5344CB8AC3E}">
        <p14:creationId xmlns:p14="http://schemas.microsoft.com/office/powerpoint/2010/main" val="422161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C22200-4B55-4F22-B5B1-61EA438BC1DC}"/>
              </a:ext>
            </a:extLst>
          </p:cNvPr>
          <p:cNvSpPr>
            <a:spLocks noGrp="1"/>
          </p:cNvSpPr>
          <p:nvPr>
            <p:ph idx="1"/>
          </p:nvPr>
        </p:nvSpPr>
        <p:spPr>
          <a:xfrm>
            <a:off x="392838" y="207680"/>
            <a:ext cx="8820000" cy="6408000"/>
          </a:xfrm>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l=0</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in range(</a:t>
            </a:r>
            <a:r>
              <a:rPr lang="en-US" dirty="0" err="1">
                <a:latin typeface="Times New Roman" panose="02020603050405020304" pitchFamily="18" charset="0"/>
                <a:cs typeface="Times New Roman" panose="02020603050405020304" pitchFamily="18" charset="0"/>
              </a:rPr>
              <a:t>defects.shape</a:t>
            </a:r>
            <a:r>
              <a:rPr lang="en-US" dirty="0">
                <a:latin typeface="Times New Roman" panose="02020603050405020304" pitchFamily="18" charset="0"/>
                <a:cs typeface="Times New Roman" panose="02020603050405020304" pitchFamily="18" charset="0"/>
              </a:rPr>
              <a:t>[0]):</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s,e,f,d</a:t>
            </a:r>
            <a:r>
              <a:rPr lang="en-US" dirty="0">
                <a:latin typeface="Times New Roman" panose="02020603050405020304" pitchFamily="18" charset="0"/>
                <a:cs typeface="Times New Roman" panose="02020603050405020304" pitchFamily="18" charset="0"/>
              </a:rPr>
              <a:t> = defects[i,0]</a:t>
            </a:r>
          </a:p>
          <a:p>
            <a:pPr marL="0" indent="0">
              <a:buNone/>
            </a:pPr>
            <a:r>
              <a:rPr lang="en-US" dirty="0">
                <a:latin typeface="Times New Roman" panose="02020603050405020304" pitchFamily="18" charset="0"/>
                <a:cs typeface="Times New Roman" panose="02020603050405020304" pitchFamily="18" charset="0"/>
              </a:rPr>
              <a:t>            start = tuple(</a:t>
            </a:r>
            <a:r>
              <a:rPr lang="en-US" dirty="0" err="1">
                <a:latin typeface="Times New Roman" panose="02020603050405020304" pitchFamily="18" charset="0"/>
                <a:cs typeface="Times New Roman" panose="02020603050405020304" pitchFamily="18" charset="0"/>
              </a:rPr>
              <a:t>approx</a:t>
            </a:r>
            <a:r>
              <a:rPr lang="en-US" dirty="0">
                <a:latin typeface="Times New Roman" panose="02020603050405020304" pitchFamily="18" charset="0"/>
                <a:cs typeface="Times New Roman" panose="02020603050405020304" pitchFamily="18" charset="0"/>
              </a:rPr>
              <a:t>[s][0])</a:t>
            </a:r>
          </a:p>
          <a:p>
            <a:pPr marL="0" indent="0">
              <a:buNone/>
            </a:pPr>
            <a:r>
              <a:rPr lang="en-US" dirty="0">
                <a:latin typeface="Times New Roman" panose="02020603050405020304" pitchFamily="18" charset="0"/>
                <a:cs typeface="Times New Roman" panose="02020603050405020304" pitchFamily="18" charset="0"/>
              </a:rPr>
              <a:t>            end = tuple(</a:t>
            </a:r>
            <a:r>
              <a:rPr lang="en-US" dirty="0" err="1">
                <a:latin typeface="Times New Roman" panose="02020603050405020304" pitchFamily="18" charset="0"/>
                <a:cs typeface="Times New Roman" panose="02020603050405020304" pitchFamily="18" charset="0"/>
              </a:rPr>
              <a:t>approx</a:t>
            </a:r>
            <a:r>
              <a:rPr lang="en-US" dirty="0">
                <a:latin typeface="Times New Roman" panose="02020603050405020304" pitchFamily="18" charset="0"/>
                <a:cs typeface="Times New Roman" panose="02020603050405020304" pitchFamily="18" charset="0"/>
              </a:rPr>
              <a:t>[e][0])</a:t>
            </a:r>
          </a:p>
          <a:p>
            <a:pPr marL="0" indent="0">
              <a:buNone/>
            </a:pPr>
            <a:r>
              <a:rPr lang="en-US" dirty="0">
                <a:latin typeface="Times New Roman" panose="02020603050405020304" pitchFamily="18" charset="0"/>
                <a:cs typeface="Times New Roman" panose="02020603050405020304" pitchFamily="18" charset="0"/>
              </a:rPr>
              <a:t>            far = tuple(</a:t>
            </a:r>
            <a:r>
              <a:rPr lang="en-US" dirty="0" err="1">
                <a:latin typeface="Times New Roman" panose="02020603050405020304" pitchFamily="18" charset="0"/>
                <a:cs typeface="Times New Roman" panose="02020603050405020304" pitchFamily="18" charset="0"/>
              </a:rPr>
              <a:t>approx</a:t>
            </a:r>
            <a:r>
              <a:rPr lang="en-US" dirty="0">
                <a:latin typeface="Times New Roman" panose="02020603050405020304" pitchFamily="18" charset="0"/>
                <a:cs typeface="Times New Roman" panose="02020603050405020304" pitchFamily="18" charset="0"/>
              </a:rPr>
              <a:t>[f][0])</a:t>
            </a:r>
          </a:p>
          <a:p>
            <a:pPr marL="0" indent="0">
              <a:buNone/>
            </a:pPr>
            <a:r>
              <a:rPr lang="en-US" dirty="0">
                <a:latin typeface="Times New Roman" panose="02020603050405020304" pitchFamily="18" charset="0"/>
                <a:cs typeface="Times New Roman" panose="02020603050405020304" pitchFamily="18" charset="0"/>
              </a:rPr>
              <a:t>            a = </a:t>
            </a:r>
            <a:r>
              <a:rPr lang="en-US" dirty="0" err="1">
                <a:latin typeface="Times New Roman" panose="02020603050405020304" pitchFamily="18" charset="0"/>
                <a:cs typeface="Times New Roman" panose="02020603050405020304" pitchFamily="18" charset="0"/>
              </a:rPr>
              <a:t>math.sqrt</a:t>
            </a:r>
            <a:r>
              <a:rPr lang="en-US" dirty="0">
                <a:latin typeface="Times New Roman" panose="02020603050405020304" pitchFamily="18" charset="0"/>
                <a:cs typeface="Times New Roman" panose="02020603050405020304" pitchFamily="18" charset="0"/>
              </a:rPr>
              <a:t>((end[0] - start[0])**2 + (end[1] - start[1])**2)</a:t>
            </a:r>
          </a:p>
          <a:p>
            <a:pPr marL="0" indent="0">
              <a:buNone/>
            </a:pPr>
            <a:r>
              <a:rPr lang="en-US" dirty="0">
                <a:latin typeface="Times New Roman" panose="02020603050405020304" pitchFamily="18" charset="0"/>
                <a:cs typeface="Times New Roman" panose="02020603050405020304" pitchFamily="18" charset="0"/>
              </a:rPr>
              <a:t>            b = </a:t>
            </a:r>
            <a:r>
              <a:rPr lang="en-US" dirty="0" err="1">
                <a:latin typeface="Times New Roman" panose="02020603050405020304" pitchFamily="18" charset="0"/>
                <a:cs typeface="Times New Roman" panose="02020603050405020304" pitchFamily="18" charset="0"/>
              </a:rPr>
              <a:t>math.sqrt</a:t>
            </a:r>
            <a:r>
              <a:rPr lang="en-US" dirty="0">
                <a:latin typeface="Times New Roman" panose="02020603050405020304" pitchFamily="18" charset="0"/>
                <a:cs typeface="Times New Roman" panose="02020603050405020304" pitchFamily="18" charset="0"/>
              </a:rPr>
              <a:t>((far[0] - start[0])**2 + (far[1] - start[1])**2)</a:t>
            </a:r>
          </a:p>
          <a:p>
            <a:pPr marL="0" indent="0">
              <a:buNone/>
            </a:pPr>
            <a:r>
              <a:rPr lang="en-US" dirty="0">
                <a:latin typeface="Times New Roman" panose="02020603050405020304" pitchFamily="18" charset="0"/>
                <a:cs typeface="Times New Roman" panose="02020603050405020304" pitchFamily="18" charset="0"/>
              </a:rPr>
              <a:t>            c = </a:t>
            </a:r>
            <a:r>
              <a:rPr lang="en-US" dirty="0" err="1">
                <a:latin typeface="Times New Roman" panose="02020603050405020304" pitchFamily="18" charset="0"/>
                <a:cs typeface="Times New Roman" panose="02020603050405020304" pitchFamily="18" charset="0"/>
              </a:rPr>
              <a:t>math.sqrt</a:t>
            </a:r>
            <a:r>
              <a:rPr lang="en-US" dirty="0">
                <a:latin typeface="Times New Roman" panose="02020603050405020304" pitchFamily="18" charset="0"/>
                <a:cs typeface="Times New Roman" panose="02020603050405020304" pitchFamily="18" charset="0"/>
              </a:rPr>
              <a:t>((end[0] - far[0])**2 + (end[1] - far[1])**2)</a:t>
            </a:r>
          </a:p>
          <a:p>
            <a:pPr marL="0" indent="0">
              <a:buNone/>
            </a:pPr>
            <a:r>
              <a:rPr lang="en-US" dirty="0">
                <a:latin typeface="Times New Roman" panose="02020603050405020304" pitchFamily="18" charset="0"/>
                <a:cs typeface="Times New Roman" panose="02020603050405020304" pitchFamily="18" charset="0"/>
              </a:rPr>
              <a:t>            s = (</a:t>
            </a:r>
            <a:r>
              <a:rPr lang="en-US" dirty="0" err="1">
                <a:latin typeface="Times New Roman" panose="02020603050405020304" pitchFamily="18" charset="0"/>
                <a:cs typeface="Times New Roman" panose="02020603050405020304" pitchFamily="18" charset="0"/>
              </a:rPr>
              <a:t>a+b+c</a:t>
            </a:r>
            <a:r>
              <a:rPr lang="en-US" dirty="0">
                <a:latin typeface="Times New Roman" panose="02020603050405020304" pitchFamily="18" charset="0"/>
                <a:cs typeface="Times New Roman" panose="02020603050405020304" pitchFamily="18" charset="0"/>
              </a:rPr>
              <a:t>)/2</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math.sqrt</a:t>
            </a:r>
            <a:r>
              <a:rPr lang="en-US" dirty="0">
                <a:latin typeface="Times New Roman" panose="02020603050405020304" pitchFamily="18" charset="0"/>
                <a:cs typeface="Times New Roman" panose="02020603050405020304" pitchFamily="18" charset="0"/>
              </a:rPr>
              <a:t>(s*(s-a)*(s-b)*(s-c))</a:t>
            </a:r>
          </a:p>
          <a:p>
            <a:pPr marL="0" indent="0">
              <a:buNone/>
            </a:pPr>
            <a:r>
              <a:rPr lang="en-US" dirty="0">
                <a:latin typeface="Times New Roman" panose="02020603050405020304" pitchFamily="18" charset="0"/>
                <a:cs typeface="Times New Roman" panose="02020603050405020304" pitchFamily="18" charset="0"/>
              </a:rPr>
              <a:t>            d=(2*</a:t>
            </a:r>
            <a:r>
              <a:rPr lang="en-US" dirty="0" err="1">
                <a:latin typeface="Times New Roman" panose="02020603050405020304" pitchFamily="18" charset="0"/>
                <a:cs typeface="Times New Roman" panose="02020603050405020304" pitchFamily="18" charset="0"/>
              </a:rPr>
              <a:t>ar</a:t>
            </a:r>
            <a:r>
              <a:rPr lang="en-US" dirty="0">
                <a:latin typeface="Times New Roman" panose="02020603050405020304" pitchFamily="18" charset="0"/>
                <a:cs typeface="Times New Roman" panose="02020603050405020304" pitchFamily="18" charset="0"/>
              </a:rPr>
              <a:t>)/a</a:t>
            </a:r>
          </a:p>
          <a:p>
            <a:pPr marL="0" indent="0">
              <a:buNone/>
            </a:pPr>
            <a:r>
              <a:rPr lang="en-US" dirty="0">
                <a:latin typeface="Times New Roman" panose="02020603050405020304" pitchFamily="18" charset="0"/>
                <a:cs typeface="Times New Roman" panose="02020603050405020304" pitchFamily="18" charset="0"/>
              </a:rPr>
              <a:t>            angle = </a:t>
            </a:r>
            <a:r>
              <a:rPr lang="en-US" dirty="0" err="1">
                <a:latin typeface="Times New Roman" panose="02020603050405020304" pitchFamily="18" charset="0"/>
                <a:cs typeface="Times New Roman" panose="02020603050405020304" pitchFamily="18" charset="0"/>
              </a:rPr>
              <a:t>math.acos</a:t>
            </a:r>
            <a:r>
              <a:rPr lang="en-US" dirty="0">
                <a:latin typeface="Times New Roman" panose="02020603050405020304" pitchFamily="18" charset="0"/>
                <a:cs typeface="Times New Roman" panose="02020603050405020304" pitchFamily="18" charset="0"/>
              </a:rPr>
              <a:t>((b**2 + c**2 - a**2)/(2*b*c)) * 57</a:t>
            </a:r>
          </a:p>
          <a:p>
            <a:pPr marL="0" indent="0">
              <a:buNone/>
            </a:pPr>
            <a:r>
              <a:rPr lang="en-US" dirty="0">
                <a:latin typeface="Times New Roman" panose="02020603050405020304" pitchFamily="18" charset="0"/>
                <a:cs typeface="Times New Roman" panose="02020603050405020304" pitchFamily="18" charset="0"/>
              </a:rPr>
              <a:t>            if angle &lt;= 90 and d&gt;30:</a:t>
            </a:r>
          </a:p>
          <a:p>
            <a:pPr marL="0" indent="0">
              <a:buNone/>
            </a:pPr>
            <a:r>
              <a:rPr lang="en-US" dirty="0">
                <a:latin typeface="Times New Roman" panose="02020603050405020304" pitchFamily="18" charset="0"/>
                <a:cs typeface="Times New Roman" panose="02020603050405020304" pitchFamily="18" charset="0"/>
              </a:rPr>
              <a:t>                l += 1</a:t>
            </a:r>
          </a:p>
          <a:p>
            <a:pPr marL="0" indent="0">
              <a:buNone/>
            </a:pPr>
            <a:r>
              <a:rPr lang="en-US" dirty="0">
                <a:latin typeface="Times New Roman" panose="02020603050405020304" pitchFamily="18" charset="0"/>
                <a:cs typeface="Times New Roman" panose="02020603050405020304" pitchFamily="18" charset="0"/>
              </a:rPr>
              <a:t>                cv2.circle(</a:t>
            </a:r>
            <a:r>
              <a:rPr lang="en-US" dirty="0" err="1">
                <a:latin typeface="Times New Roman" panose="02020603050405020304" pitchFamily="18" charset="0"/>
                <a:cs typeface="Times New Roman" panose="02020603050405020304" pitchFamily="18" charset="0"/>
              </a:rPr>
              <a:t>roi</a:t>
            </a:r>
            <a:r>
              <a:rPr lang="en-US" dirty="0">
                <a:latin typeface="Times New Roman" panose="02020603050405020304" pitchFamily="18" charset="0"/>
                <a:cs typeface="Times New Roman" panose="02020603050405020304" pitchFamily="18" charset="0"/>
              </a:rPr>
              <a:t>, far, 3, [255,0,0], -1)</a:t>
            </a:r>
          </a:p>
          <a:p>
            <a:pPr marL="0" indent="0">
              <a:buNone/>
            </a:pPr>
            <a:r>
              <a:rPr lang="en-US" dirty="0">
                <a:latin typeface="Times New Roman" panose="02020603050405020304" pitchFamily="18" charset="0"/>
                <a:cs typeface="Times New Roman" panose="02020603050405020304" pitchFamily="18" charset="0"/>
              </a:rPr>
              <a:t>                cv2.line(</a:t>
            </a:r>
            <a:r>
              <a:rPr lang="en-US" dirty="0" err="1">
                <a:latin typeface="Times New Roman" panose="02020603050405020304" pitchFamily="18" charset="0"/>
                <a:cs typeface="Times New Roman" panose="02020603050405020304" pitchFamily="18" charset="0"/>
              </a:rPr>
              <a:t>roi,start</a:t>
            </a:r>
            <a:r>
              <a:rPr lang="en-US" dirty="0">
                <a:latin typeface="Times New Roman" panose="02020603050405020304" pitchFamily="18" charset="0"/>
                <a:cs typeface="Times New Roman" panose="02020603050405020304" pitchFamily="18" charset="0"/>
              </a:rPr>
              <a:t>, end, [0,255,0], 2)</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4B1462C-6A7C-4470-B9D6-ABE07C01C25E}"/>
              </a:ext>
            </a:extLst>
          </p:cNvPr>
          <p:cNvSpPr txBox="1"/>
          <p:nvPr/>
        </p:nvSpPr>
        <p:spPr>
          <a:xfrm>
            <a:off x="6575393" y="347990"/>
            <a:ext cx="3722703"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#define a variable to store the number of defects</a:t>
            </a:r>
            <a:endParaRPr lang="en-IN" sz="1400" dirty="0"/>
          </a:p>
        </p:txBody>
      </p:sp>
      <p:sp>
        <p:nvSpPr>
          <p:cNvPr id="5" name="TextBox 4">
            <a:extLst>
              <a:ext uri="{FF2B5EF4-FFF2-40B4-BE49-F238E27FC236}">
                <a16:creationId xmlns:a16="http://schemas.microsoft.com/office/drawing/2014/main" id="{4F3449B6-10A5-47EE-8B5E-581EBCA3BE6D}"/>
              </a:ext>
            </a:extLst>
          </p:cNvPr>
          <p:cNvSpPr txBox="1"/>
          <p:nvPr/>
        </p:nvSpPr>
        <p:spPr>
          <a:xfrm>
            <a:off x="6575394" y="869632"/>
            <a:ext cx="3019888"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#find the no. of defects due to fingers</a:t>
            </a:r>
            <a:endParaRPr lang="en-IN" sz="1400" dirty="0"/>
          </a:p>
        </p:txBody>
      </p:sp>
      <p:sp>
        <p:nvSpPr>
          <p:cNvPr id="6" name="TextBox 5">
            <a:extLst>
              <a:ext uri="{FF2B5EF4-FFF2-40B4-BE49-F238E27FC236}">
                <a16:creationId xmlns:a16="http://schemas.microsoft.com/office/drawing/2014/main" id="{2527A037-3EB7-4EF0-80B2-DBACDC6DA5F1}"/>
              </a:ext>
            </a:extLst>
          </p:cNvPr>
          <p:cNvSpPr txBox="1"/>
          <p:nvPr/>
        </p:nvSpPr>
        <p:spPr>
          <a:xfrm>
            <a:off x="6575393" y="4528125"/>
            <a:ext cx="2534576"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#find angle from the cosine law</a:t>
            </a:r>
            <a:endParaRPr lang="en-IN" sz="1400" dirty="0"/>
          </a:p>
        </p:txBody>
      </p:sp>
      <p:sp>
        <p:nvSpPr>
          <p:cNvPr id="7" name="TextBox 6">
            <a:extLst>
              <a:ext uri="{FF2B5EF4-FFF2-40B4-BE49-F238E27FC236}">
                <a16:creationId xmlns:a16="http://schemas.microsoft.com/office/drawing/2014/main" id="{94544AF8-B5BB-41B3-A67C-52A19D2BC13E}"/>
              </a:ext>
            </a:extLst>
          </p:cNvPr>
          <p:cNvSpPr txBox="1"/>
          <p:nvPr/>
        </p:nvSpPr>
        <p:spPr>
          <a:xfrm>
            <a:off x="6575394" y="4137071"/>
            <a:ext cx="4135515"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 #find distance between defect point and convex hull</a:t>
            </a:r>
            <a:endParaRPr lang="en-IN" sz="1400" dirty="0"/>
          </a:p>
        </p:txBody>
      </p:sp>
      <p:sp>
        <p:nvSpPr>
          <p:cNvPr id="8" name="TextBox 7">
            <a:extLst>
              <a:ext uri="{FF2B5EF4-FFF2-40B4-BE49-F238E27FC236}">
                <a16:creationId xmlns:a16="http://schemas.microsoft.com/office/drawing/2014/main" id="{0218DBDD-EA1B-46E2-9D27-E92CD977EDBB}"/>
              </a:ext>
            </a:extLst>
          </p:cNvPr>
          <p:cNvSpPr txBox="1"/>
          <p:nvPr/>
        </p:nvSpPr>
        <p:spPr>
          <a:xfrm>
            <a:off x="6575394" y="2524559"/>
            <a:ext cx="5088386"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 find length of all sides of triangle formed between the two fingers</a:t>
            </a:r>
            <a:endParaRPr lang="en-IN" sz="1400" dirty="0"/>
          </a:p>
        </p:txBody>
      </p:sp>
      <p:sp>
        <p:nvSpPr>
          <p:cNvPr id="9" name="TextBox 8">
            <a:extLst>
              <a:ext uri="{FF2B5EF4-FFF2-40B4-BE49-F238E27FC236}">
                <a16:creationId xmlns:a16="http://schemas.microsoft.com/office/drawing/2014/main" id="{5457537E-E377-4042-A6DF-957FDB55A446}"/>
              </a:ext>
            </a:extLst>
          </p:cNvPr>
          <p:cNvSpPr txBox="1"/>
          <p:nvPr/>
        </p:nvSpPr>
        <p:spPr>
          <a:xfrm>
            <a:off x="6575394" y="3526342"/>
            <a:ext cx="2534575"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#find semi-perimeter of triangle</a:t>
            </a:r>
            <a:endParaRPr lang="en-IN" sz="1400" dirty="0"/>
          </a:p>
        </p:txBody>
      </p:sp>
      <p:sp>
        <p:nvSpPr>
          <p:cNvPr id="10" name="TextBox 9">
            <a:extLst>
              <a:ext uri="{FF2B5EF4-FFF2-40B4-BE49-F238E27FC236}">
                <a16:creationId xmlns:a16="http://schemas.microsoft.com/office/drawing/2014/main" id="{7447A800-869A-486A-81D2-7347A20310C8}"/>
              </a:ext>
            </a:extLst>
          </p:cNvPr>
          <p:cNvSpPr txBox="1"/>
          <p:nvPr/>
        </p:nvSpPr>
        <p:spPr>
          <a:xfrm>
            <a:off x="6575394" y="5718449"/>
            <a:ext cx="5489360" cy="52322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 #represent the defects as circular blue points and draw lines around hand boundary within the region of interest</a:t>
            </a:r>
            <a:endParaRPr lang="en-IN" sz="1400" dirty="0"/>
          </a:p>
        </p:txBody>
      </p:sp>
      <p:sp>
        <p:nvSpPr>
          <p:cNvPr id="11" name="TextBox 10">
            <a:extLst>
              <a:ext uri="{FF2B5EF4-FFF2-40B4-BE49-F238E27FC236}">
                <a16:creationId xmlns:a16="http://schemas.microsoft.com/office/drawing/2014/main" id="{B6C0F394-FFD0-4507-8100-0661BA0F2B7C}"/>
              </a:ext>
            </a:extLst>
          </p:cNvPr>
          <p:cNvSpPr txBox="1"/>
          <p:nvPr/>
        </p:nvSpPr>
        <p:spPr>
          <a:xfrm>
            <a:off x="6575394" y="4955856"/>
            <a:ext cx="5489360" cy="52322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  # ignore angles &gt; 90 and ignore points very close to convex hull(they generally come due to noise)</a:t>
            </a:r>
            <a:endParaRPr lang="en-IN" sz="1400" dirty="0"/>
          </a:p>
        </p:txBody>
      </p:sp>
    </p:spTree>
    <p:extLst>
      <p:ext uri="{BB962C8B-B14F-4D97-AF65-F5344CB8AC3E}">
        <p14:creationId xmlns:p14="http://schemas.microsoft.com/office/powerpoint/2010/main" val="1650310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C6A5A5-77DE-4865-A64B-AC5A19DE0FC0}"/>
              </a:ext>
            </a:extLst>
          </p:cNvPr>
          <p:cNvSpPr txBox="1"/>
          <p:nvPr/>
        </p:nvSpPr>
        <p:spPr>
          <a:xfrm>
            <a:off x="290004" y="522134"/>
            <a:ext cx="6829888" cy="216982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Law of cosines:</a:t>
            </a:r>
            <a:r>
              <a:rPr lang="en-US" b="0" i="0" dirty="0">
                <a:effectLst/>
                <a:latin typeface="Times New Roman" panose="02020603050405020304" pitchFamily="18" charset="0"/>
                <a:cs typeface="Times New Roman" panose="02020603050405020304" pitchFamily="18" charset="0"/>
              </a:rPr>
              <a:t> It relates the lengths of the sides of a triangle to the cosine of one of its angles.</a:t>
            </a:r>
          </a:p>
          <a:p>
            <a:pPr marL="285750" indent="-285750">
              <a:buFont typeface="Arial" panose="020B0604020202020204" pitchFamily="34" charset="0"/>
              <a:buChar char="•"/>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In the equation below, γ denotes the angle contained between sides of lengths a and b and is opposite to the side of length c.</a:t>
            </a:r>
          </a:p>
          <a:p>
            <a:pPr marL="285750" indent="-285750">
              <a:buFont typeface="Arial" panose="020B0604020202020204" pitchFamily="34" charset="0"/>
              <a:buChar char="•"/>
            </a:pPr>
            <a:endParaRPr kumimoji="0" lang="en-US" altLang="en-US" sz="900" b="0" i="0" u="none" strike="noStrike" cap="none" normalizeH="0" baseline="0" dirty="0">
              <a:ln>
                <a:noFill/>
              </a:ln>
              <a:solidFill>
                <a:schemeClr val="tx1"/>
              </a:solidFill>
              <a:effectLst/>
            </a:endParaRPr>
          </a:p>
          <a:p>
            <a:pPr marL="285750" indent="-285750">
              <a:buFont typeface="Arial" panose="020B0604020202020204" pitchFamily="34" charset="0"/>
              <a:buChar char="•"/>
            </a:pPr>
            <a:endParaRPr lang="en-US" b="0" i="0" dirty="0">
              <a:solidFill>
                <a:srgbClr val="292929"/>
              </a:solidFill>
              <a:effectLst/>
              <a:latin typeface="charter"/>
            </a:endParaRPr>
          </a:p>
          <a:p>
            <a:pPr marL="285750" indent="-285750">
              <a:buFont typeface="Arial" panose="020B0604020202020204" pitchFamily="34" charset="0"/>
              <a:buChar char="•"/>
            </a:pPr>
            <a:endParaRPr lang="en-US" b="0" i="0" dirty="0">
              <a:solidFill>
                <a:srgbClr val="292929"/>
              </a:solidFill>
              <a:effectLst/>
              <a:latin typeface="charter"/>
            </a:endParaRPr>
          </a:p>
          <a:p>
            <a:pPr marL="285750" indent="-285750">
              <a:buFont typeface="Arial" panose="020B0604020202020204" pitchFamily="34" charset="0"/>
              <a:buChar char="•"/>
            </a:pPr>
            <a:endParaRPr lang="en-IN" dirty="0"/>
          </a:p>
        </p:txBody>
      </p:sp>
      <p:pic>
        <p:nvPicPr>
          <p:cNvPr id="7" name="Picture 6">
            <a:extLst>
              <a:ext uri="{FF2B5EF4-FFF2-40B4-BE49-F238E27FC236}">
                <a16:creationId xmlns:a16="http://schemas.microsoft.com/office/drawing/2014/main" id="{BA9D9BA8-9692-433E-9865-EC0A60F736C8}"/>
              </a:ext>
            </a:extLst>
          </p:cNvPr>
          <p:cNvPicPr>
            <a:picLocks noChangeAspect="1"/>
          </p:cNvPicPr>
          <p:nvPr/>
        </p:nvPicPr>
        <p:blipFill>
          <a:blip r:embed="rId2"/>
          <a:stretch>
            <a:fillRect/>
          </a:stretch>
        </p:blipFill>
        <p:spPr>
          <a:xfrm>
            <a:off x="543536" y="2131911"/>
            <a:ext cx="3757177" cy="975360"/>
          </a:xfrm>
          <a:prstGeom prst="rect">
            <a:avLst/>
          </a:prstGeom>
        </p:spPr>
      </p:pic>
      <p:sp>
        <p:nvSpPr>
          <p:cNvPr id="8" name="Arrow: Down 7">
            <a:extLst>
              <a:ext uri="{FF2B5EF4-FFF2-40B4-BE49-F238E27FC236}">
                <a16:creationId xmlns:a16="http://schemas.microsoft.com/office/drawing/2014/main" id="{61807148-A52F-4B28-9206-867D675FBB65}"/>
              </a:ext>
            </a:extLst>
          </p:cNvPr>
          <p:cNvSpPr/>
          <p:nvPr/>
        </p:nvSpPr>
        <p:spPr>
          <a:xfrm>
            <a:off x="2243090" y="3301556"/>
            <a:ext cx="337352" cy="4999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86E91DD8-F4D6-4A1D-BC26-5EA55F5826E7}"/>
              </a:ext>
            </a:extLst>
          </p:cNvPr>
          <p:cNvPicPr>
            <a:picLocks noChangeAspect="1"/>
          </p:cNvPicPr>
          <p:nvPr/>
        </p:nvPicPr>
        <p:blipFill>
          <a:blip r:embed="rId3"/>
          <a:stretch>
            <a:fillRect/>
          </a:stretch>
        </p:blipFill>
        <p:spPr>
          <a:xfrm>
            <a:off x="543536" y="4055890"/>
            <a:ext cx="3825240" cy="1137045"/>
          </a:xfrm>
          <a:prstGeom prst="rect">
            <a:avLst/>
          </a:prstGeom>
        </p:spPr>
      </p:pic>
      <p:sp>
        <p:nvSpPr>
          <p:cNvPr id="14" name="TextBox 13">
            <a:extLst>
              <a:ext uri="{FF2B5EF4-FFF2-40B4-BE49-F238E27FC236}">
                <a16:creationId xmlns:a16="http://schemas.microsoft.com/office/drawing/2014/main" id="{17F8D1C6-C3B3-41C0-A61D-91BC561731CC}"/>
              </a:ext>
            </a:extLst>
          </p:cNvPr>
          <p:cNvSpPr txBox="1"/>
          <p:nvPr/>
        </p:nvSpPr>
        <p:spPr>
          <a:xfrm>
            <a:off x="9216926" y="2716781"/>
            <a:ext cx="2698811"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Cosine theorem to find angle between fingers</a:t>
            </a:r>
          </a:p>
        </p:txBody>
      </p:sp>
      <mc:AlternateContent xmlns:mc="http://schemas.openxmlformats.org/markup-compatibility/2006">
        <mc:Choice xmlns:am3d="http://schemas.microsoft.com/office/drawing/2017/model3d" Requires="am3d">
          <p:graphicFrame>
            <p:nvGraphicFramePr>
              <p:cNvPr id="15" name="3D Model 14" descr="Hand">
                <a:extLst>
                  <a:ext uri="{FF2B5EF4-FFF2-40B4-BE49-F238E27FC236}">
                    <a16:creationId xmlns:a16="http://schemas.microsoft.com/office/drawing/2014/main" id="{AF679E5B-3ED1-407E-803E-D9B70C007750}"/>
                  </a:ext>
                </a:extLst>
              </p:cNvPr>
              <p:cNvGraphicFramePr>
                <a:graphicFrameLocks noChangeAspect="1"/>
              </p:cNvGraphicFramePr>
              <p:nvPr>
                <p:extLst>
                  <p:ext uri="{D42A27DB-BD31-4B8C-83A1-F6EECF244321}">
                    <p14:modId xmlns:p14="http://schemas.microsoft.com/office/powerpoint/2010/main" val="1933415516"/>
                  </p:ext>
                </p:extLst>
              </p:nvPr>
            </p:nvGraphicFramePr>
            <p:xfrm>
              <a:off x="5745866" y="2883510"/>
              <a:ext cx="1978533" cy="3295392"/>
            </p:xfrm>
            <a:graphic>
              <a:graphicData uri="http://schemas.microsoft.com/office/drawing/2017/model3d">
                <am3d:model3d r:embed="rId4">
                  <am3d:spPr>
                    <a:xfrm>
                      <a:off x="0" y="0"/>
                      <a:ext cx="1978533" cy="3295392"/>
                    </a:xfrm>
                    <a:prstGeom prst="rect">
                      <a:avLst/>
                    </a:prstGeom>
                  </am3d:spPr>
                  <am3d:camera>
                    <am3d:pos x="0" y="0" z="57420189"/>
                    <am3d:up dx="0" dy="36000000" dz="0"/>
                    <am3d:lookAt x="0" y="0" z="0"/>
                    <am3d:perspective fov="2700000"/>
                  </am3d:camera>
                  <am3d:trans>
                    <am3d:meterPerModelUnit n="4079745" d="1000000"/>
                    <am3d:preTrans dx="2967570" dy="-17977459" dz="-1404785"/>
                    <am3d:scale>
                      <am3d:sx n="1000000" d="1000000"/>
                      <am3d:sy n="1000000" d="1000000"/>
                      <am3d:sz n="1000000" d="1000000"/>
                    </am3d:scale>
                    <am3d:rot ax="551337" ay="193757" az="31401"/>
                    <am3d:postTrans dx="0" dy="0" dz="0"/>
                  </am3d:trans>
                  <am3d:raster rName="Office3DRenderer" rVer="16.0.8326">
                    <am3d:blip r:embed="rId5"/>
                  </am3d:raster>
                  <am3d:objViewport viewportSz="3899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Hand">
                <a:extLst>
                  <a:ext uri="{FF2B5EF4-FFF2-40B4-BE49-F238E27FC236}">
                    <a16:creationId xmlns:a16="http://schemas.microsoft.com/office/drawing/2014/main" id="{AF679E5B-3ED1-407E-803E-D9B70C007750}"/>
                  </a:ext>
                </a:extLst>
              </p:cNvPr>
              <p:cNvPicPr>
                <a:picLocks noGrp="1" noRot="1" noChangeAspect="1" noMove="1" noResize="1" noEditPoints="1" noAdjustHandles="1" noChangeArrowheads="1" noChangeShapeType="1" noCrop="1"/>
              </p:cNvPicPr>
              <p:nvPr/>
            </p:nvPicPr>
            <p:blipFill>
              <a:blip r:embed="rId5"/>
              <a:stretch>
                <a:fillRect/>
              </a:stretch>
            </p:blipFill>
            <p:spPr>
              <a:xfrm>
                <a:off x="5745866" y="2883510"/>
                <a:ext cx="1978533" cy="3295392"/>
              </a:xfrm>
              <a:prstGeom prst="rect">
                <a:avLst/>
              </a:prstGeom>
            </p:spPr>
          </p:pic>
        </mc:Fallback>
      </mc:AlternateContent>
      <p:pic>
        <p:nvPicPr>
          <p:cNvPr id="19" name="Picture 18">
            <a:extLst>
              <a:ext uri="{FF2B5EF4-FFF2-40B4-BE49-F238E27FC236}">
                <a16:creationId xmlns:a16="http://schemas.microsoft.com/office/drawing/2014/main" id="{FB5F925F-AA64-4150-A2B4-E3BBB4E73A5A}"/>
              </a:ext>
            </a:extLst>
          </p:cNvPr>
          <p:cNvPicPr>
            <a:picLocks noChangeAspect="1"/>
          </p:cNvPicPr>
          <p:nvPr/>
        </p:nvPicPr>
        <p:blipFill>
          <a:blip r:embed="rId6"/>
          <a:stretch>
            <a:fillRect/>
          </a:stretch>
        </p:blipFill>
        <p:spPr>
          <a:xfrm>
            <a:off x="9291690" y="176732"/>
            <a:ext cx="2067446" cy="2513694"/>
          </a:xfrm>
          <a:prstGeom prst="rect">
            <a:avLst/>
          </a:prstGeom>
        </p:spPr>
      </p:pic>
      <p:pic>
        <p:nvPicPr>
          <p:cNvPr id="21" name="Picture 20">
            <a:extLst>
              <a:ext uri="{FF2B5EF4-FFF2-40B4-BE49-F238E27FC236}">
                <a16:creationId xmlns:a16="http://schemas.microsoft.com/office/drawing/2014/main" id="{225B0497-1B7C-4B2D-A8B3-8B44E307BD55}"/>
              </a:ext>
            </a:extLst>
          </p:cNvPr>
          <p:cNvPicPr>
            <a:picLocks noChangeAspect="1"/>
          </p:cNvPicPr>
          <p:nvPr/>
        </p:nvPicPr>
        <p:blipFill>
          <a:blip r:embed="rId7"/>
          <a:stretch>
            <a:fillRect/>
          </a:stretch>
        </p:blipFill>
        <p:spPr>
          <a:xfrm>
            <a:off x="9291689" y="3327912"/>
            <a:ext cx="2133872" cy="2611250"/>
          </a:xfrm>
          <a:prstGeom prst="rect">
            <a:avLst/>
          </a:prstGeom>
        </p:spPr>
      </p:pic>
      <p:sp>
        <p:nvSpPr>
          <p:cNvPr id="24" name="TextBox 23">
            <a:extLst>
              <a:ext uri="{FF2B5EF4-FFF2-40B4-BE49-F238E27FC236}">
                <a16:creationId xmlns:a16="http://schemas.microsoft.com/office/drawing/2014/main" id="{D79F2BFD-813F-49F1-A888-A6B59B12C47B}"/>
              </a:ext>
            </a:extLst>
          </p:cNvPr>
          <p:cNvSpPr txBox="1"/>
          <p:nvPr/>
        </p:nvSpPr>
        <p:spPr>
          <a:xfrm>
            <a:off x="9223626" y="6071554"/>
            <a:ext cx="2698811"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The defects are represented as red dots</a:t>
            </a:r>
          </a:p>
        </p:txBody>
      </p:sp>
    </p:spTree>
    <p:extLst>
      <p:ext uri="{BB962C8B-B14F-4D97-AF65-F5344CB8AC3E}">
        <p14:creationId xmlns:p14="http://schemas.microsoft.com/office/powerpoint/2010/main" val="227065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2F55F-6B72-4A26-950F-955DCB0C269A}"/>
              </a:ext>
            </a:extLst>
          </p:cNvPr>
          <p:cNvSpPr>
            <a:spLocks noGrp="1"/>
          </p:cNvSpPr>
          <p:nvPr>
            <p:ph idx="1"/>
          </p:nvPr>
        </p:nvSpPr>
        <p:spPr>
          <a:xfrm>
            <a:off x="236366" y="150920"/>
            <a:ext cx="6901281" cy="6400800"/>
          </a:xfrm>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if l==0:</a:t>
            </a:r>
          </a:p>
          <a:p>
            <a:pPr marL="0" indent="0">
              <a:buNone/>
            </a:pPr>
            <a:r>
              <a:rPr lang="en-IN" sz="1400" dirty="0">
                <a:latin typeface="Times New Roman" panose="02020603050405020304" pitchFamily="18" charset="0"/>
                <a:cs typeface="Times New Roman" panose="02020603050405020304" pitchFamily="18" charset="0"/>
              </a:rPr>
              <a:t>            if </a:t>
            </a:r>
            <a:r>
              <a:rPr lang="en-IN" sz="1400" dirty="0" err="1">
                <a:latin typeface="Times New Roman" panose="02020603050405020304" pitchFamily="18" charset="0"/>
                <a:cs typeface="Times New Roman" panose="02020603050405020304" pitchFamily="18" charset="0"/>
              </a:rPr>
              <a:t>areacnt</a:t>
            </a:r>
            <a:r>
              <a:rPr lang="en-IN" sz="1400" dirty="0">
                <a:latin typeface="Times New Roman" panose="02020603050405020304" pitchFamily="18" charset="0"/>
                <a:cs typeface="Times New Roman" panose="02020603050405020304" pitchFamily="18" charset="0"/>
              </a:rPr>
              <a:t>&lt;2000:</a:t>
            </a:r>
          </a:p>
          <a:p>
            <a:pPr marL="0" indent="0">
              <a:buNone/>
            </a:pPr>
            <a:r>
              <a:rPr lang="en-IN" sz="1400" dirty="0">
                <a:latin typeface="Times New Roman" panose="02020603050405020304" pitchFamily="18" charset="0"/>
                <a:cs typeface="Times New Roman" panose="02020603050405020304" pitchFamily="18" charset="0"/>
              </a:rPr>
              <a:t>                cv2.putText(</a:t>
            </a:r>
            <a:r>
              <a:rPr lang="en-IN" sz="1400" dirty="0" err="1">
                <a:latin typeface="Times New Roman" panose="02020603050405020304" pitchFamily="18" charset="0"/>
                <a:cs typeface="Times New Roman" panose="02020603050405020304" pitchFamily="18" charset="0"/>
              </a:rPr>
              <a:t>frame,'Put</a:t>
            </a:r>
            <a:r>
              <a:rPr lang="en-IN" sz="1400" dirty="0">
                <a:latin typeface="Times New Roman" panose="02020603050405020304" pitchFamily="18" charset="0"/>
                <a:cs typeface="Times New Roman" panose="02020603050405020304" pitchFamily="18" charset="0"/>
              </a:rPr>
              <a:t> hand in the box',(0,50), font, 2, (0,0,255), 3, cv2.LINE_AA)</a:t>
            </a:r>
          </a:p>
          <a:p>
            <a:pPr marL="0" indent="0">
              <a:buNone/>
            </a:pPr>
            <a:r>
              <a:rPr lang="en-IN" sz="1400" dirty="0">
                <a:latin typeface="Times New Roman" panose="02020603050405020304" pitchFamily="18" charset="0"/>
                <a:cs typeface="Times New Roman" panose="02020603050405020304" pitchFamily="18" charset="0"/>
              </a:rPr>
              <a:t>            else:</a:t>
            </a:r>
          </a:p>
          <a:p>
            <a:pPr marL="0" indent="0">
              <a:buNone/>
            </a:pPr>
            <a:r>
              <a:rPr lang="en-IN" sz="1400" dirty="0">
                <a:latin typeface="Times New Roman" panose="02020603050405020304" pitchFamily="18" charset="0"/>
                <a:cs typeface="Times New Roman" panose="02020603050405020304" pitchFamily="18" charset="0"/>
              </a:rPr>
              <a:t>                if </a:t>
            </a:r>
            <a:r>
              <a:rPr lang="en-IN" sz="1400" dirty="0" err="1">
                <a:latin typeface="Times New Roman" panose="02020603050405020304" pitchFamily="18" charset="0"/>
                <a:cs typeface="Times New Roman" panose="02020603050405020304" pitchFamily="18" charset="0"/>
              </a:rPr>
              <a:t>arearatio</a:t>
            </a:r>
            <a:r>
              <a:rPr lang="en-IN" sz="1400" dirty="0">
                <a:latin typeface="Times New Roman" panose="02020603050405020304" pitchFamily="18" charset="0"/>
                <a:cs typeface="Times New Roman" panose="02020603050405020304" pitchFamily="18" charset="0"/>
              </a:rPr>
              <a:t>&lt;12:</a:t>
            </a:r>
          </a:p>
          <a:p>
            <a:pPr marL="0" indent="0">
              <a:buNone/>
            </a:pPr>
            <a:r>
              <a:rPr lang="en-IN" sz="1400" dirty="0">
                <a:latin typeface="Times New Roman" panose="02020603050405020304" pitchFamily="18" charset="0"/>
                <a:cs typeface="Times New Roman" panose="02020603050405020304" pitchFamily="18" charset="0"/>
              </a:rPr>
              <a:t>                    cv2.putText(frame,'0',(0,50), font, 2, (0,0,255), 3, cv2.LINE_AA)</a:t>
            </a:r>
          </a:p>
          <a:p>
            <a:pPr marL="0" indent="0">
              <a:buNone/>
            </a:pPr>
            <a:r>
              <a:rPr lang="en-IN" sz="1400" dirty="0">
                <a:latin typeface="Times New Roman" panose="02020603050405020304" pitchFamily="18" charset="0"/>
                <a:cs typeface="Times New Roman" panose="02020603050405020304" pitchFamily="18" charset="0"/>
              </a:rPr>
              <a:t>                else:</a:t>
            </a:r>
          </a:p>
          <a:p>
            <a:pPr marL="0" indent="0">
              <a:buNone/>
            </a:pPr>
            <a:r>
              <a:rPr lang="en-IN" sz="1400" dirty="0">
                <a:latin typeface="Times New Roman" panose="02020603050405020304" pitchFamily="18" charset="0"/>
                <a:cs typeface="Times New Roman" panose="02020603050405020304" pitchFamily="18" charset="0"/>
              </a:rPr>
              <a:t>                    cv2.putText(frame,'1',(0,50), font, 2, (0,0,255), 3, cv2.LINE_AA)</a:t>
            </a:r>
          </a:p>
          <a:p>
            <a:pPr marL="0" indent="0">
              <a:buNone/>
            </a:pPr>
            <a:r>
              <a:rPr lang="en-IN" sz="1400" dirty="0" err="1">
                <a:latin typeface="Times New Roman" panose="02020603050405020304" pitchFamily="18" charset="0"/>
                <a:cs typeface="Times New Roman" panose="02020603050405020304" pitchFamily="18" charset="0"/>
              </a:rPr>
              <a:t>elif</a:t>
            </a:r>
            <a:r>
              <a:rPr lang="en-IN" sz="1400" dirty="0">
                <a:latin typeface="Times New Roman" panose="02020603050405020304" pitchFamily="18" charset="0"/>
                <a:cs typeface="Times New Roman" panose="02020603050405020304" pitchFamily="18" charset="0"/>
              </a:rPr>
              <a:t> l==1:</a:t>
            </a:r>
          </a:p>
          <a:p>
            <a:pPr marL="0" indent="0">
              <a:buNone/>
            </a:pPr>
            <a:r>
              <a:rPr lang="en-IN" sz="1400" dirty="0">
                <a:latin typeface="Times New Roman" panose="02020603050405020304" pitchFamily="18" charset="0"/>
                <a:cs typeface="Times New Roman" panose="02020603050405020304" pitchFamily="18" charset="0"/>
              </a:rPr>
              <a:t>            cv2.putText(frame,'2',(0,50), font, 2, (0,0,255), 3, cv2.LINE_AA)</a:t>
            </a:r>
          </a:p>
          <a:p>
            <a:pPr marL="0" indent="0">
              <a:buNone/>
            </a:pPr>
            <a:r>
              <a:rPr lang="en-IN" sz="1400" dirty="0" err="1">
                <a:latin typeface="Times New Roman" panose="02020603050405020304" pitchFamily="18" charset="0"/>
                <a:cs typeface="Times New Roman" panose="02020603050405020304" pitchFamily="18" charset="0"/>
              </a:rPr>
              <a:t>elif</a:t>
            </a:r>
            <a:r>
              <a:rPr lang="en-IN" sz="1400" dirty="0">
                <a:latin typeface="Times New Roman" panose="02020603050405020304" pitchFamily="18" charset="0"/>
                <a:cs typeface="Times New Roman" panose="02020603050405020304" pitchFamily="18" charset="0"/>
              </a:rPr>
              <a:t> l==2:</a:t>
            </a:r>
          </a:p>
          <a:p>
            <a:pPr marL="0" indent="0">
              <a:buNone/>
            </a:pPr>
            <a:r>
              <a:rPr lang="en-IN" sz="1400" dirty="0">
                <a:latin typeface="Times New Roman" panose="02020603050405020304" pitchFamily="18" charset="0"/>
                <a:cs typeface="Times New Roman" panose="02020603050405020304" pitchFamily="18" charset="0"/>
              </a:rPr>
              <a:t>            cv2.putText(frame,'3',(0,50), font, 2, (0,0,255), 3, cv2.LINE_AA)</a:t>
            </a:r>
          </a:p>
          <a:p>
            <a:pPr marL="0" indent="0">
              <a:buNone/>
            </a:pPr>
            <a:r>
              <a:rPr lang="en-IN" sz="1400" dirty="0" err="1">
                <a:latin typeface="Times New Roman" panose="02020603050405020304" pitchFamily="18" charset="0"/>
                <a:cs typeface="Times New Roman" panose="02020603050405020304" pitchFamily="18" charset="0"/>
              </a:rPr>
              <a:t>elif</a:t>
            </a:r>
            <a:r>
              <a:rPr lang="en-IN" sz="1400" dirty="0">
                <a:latin typeface="Times New Roman" panose="02020603050405020304" pitchFamily="18" charset="0"/>
                <a:cs typeface="Times New Roman" panose="02020603050405020304" pitchFamily="18" charset="0"/>
              </a:rPr>
              <a:t> l==3:</a:t>
            </a:r>
          </a:p>
          <a:p>
            <a:pPr marL="0" indent="0">
              <a:buNone/>
            </a:pPr>
            <a:r>
              <a:rPr lang="en-IN" sz="1400" dirty="0">
                <a:latin typeface="Times New Roman" panose="02020603050405020304" pitchFamily="18" charset="0"/>
                <a:cs typeface="Times New Roman" panose="02020603050405020304" pitchFamily="18" charset="0"/>
              </a:rPr>
              <a:t>            cv2.putText(frame,'4',(0,50), font, 2, (0,0,255), 3, cv2.LINE_AA)</a:t>
            </a:r>
          </a:p>
          <a:p>
            <a:pPr marL="0" indent="0">
              <a:buNone/>
            </a:pPr>
            <a:r>
              <a:rPr lang="en-IN" sz="1400" dirty="0" err="1">
                <a:latin typeface="Times New Roman" panose="02020603050405020304" pitchFamily="18" charset="0"/>
                <a:cs typeface="Times New Roman" panose="02020603050405020304" pitchFamily="18" charset="0"/>
              </a:rPr>
              <a:t>elif</a:t>
            </a:r>
            <a:r>
              <a:rPr lang="en-IN" sz="1400" dirty="0">
                <a:latin typeface="Times New Roman" panose="02020603050405020304" pitchFamily="18" charset="0"/>
                <a:cs typeface="Times New Roman" panose="02020603050405020304" pitchFamily="18" charset="0"/>
              </a:rPr>
              <a:t> l==4:</a:t>
            </a:r>
          </a:p>
          <a:p>
            <a:pPr marL="0" indent="0">
              <a:buNone/>
            </a:pPr>
            <a:r>
              <a:rPr lang="en-IN" sz="1400" dirty="0">
                <a:latin typeface="Times New Roman" panose="02020603050405020304" pitchFamily="18" charset="0"/>
                <a:cs typeface="Times New Roman" panose="02020603050405020304" pitchFamily="18" charset="0"/>
              </a:rPr>
              <a:t>            cv2.putText(frame,'5',(0,50), font, 2, (0,0,255), 3, cv2.LINE_AA)</a:t>
            </a:r>
          </a:p>
          <a:p>
            <a:pPr marL="0" indent="0">
              <a:buNone/>
            </a:pPr>
            <a:r>
              <a:rPr lang="en-IN" sz="1400" dirty="0">
                <a:latin typeface="Times New Roman" panose="02020603050405020304" pitchFamily="18" charset="0"/>
                <a:cs typeface="Times New Roman" panose="02020603050405020304" pitchFamily="18" charset="0"/>
              </a:rPr>
              <a:t>else :</a:t>
            </a:r>
          </a:p>
          <a:p>
            <a:pPr marL="0" indent="0">
              <a:buNone/>
            </a:pPr>
            <a:r>
              <a:rPr lang="en-IN" sz="1400" dirty="0">
                <a:latin typeface="Times New Roman" panose="02020603050405020304" pitchFamily="18" charset="0"/>
                <a:cs typeface="Times New Roman" panose="02020603050405020304" pitchFamily="18" charset="0"/>
              </a:rPr>
              <a:t>            cv2.putText(</a:t>
            </a:r>
            <a:r>
              <a:rPr lang="en-IN" sz="1400" dirty="0" err="1">
                <a:latin typeface="Times New Roman" panose="02020603050405020304" pitchFamily="18" charset="0"/>
                <a:cs typeface="Times New Roman" panose="02020603050405020304" pitchFamily="18" charset="0"/>
              </a:rPr>
              <a:t>frame,'reposition</a:t>
            </a:r>
            <a:r>
              <a:rPr lang="en-IN" sz="1400" dirty="0">
                <a:latin typeface="Times New Roman" panose="02020603050405020304" pitchFamily="18" charset="0"/>
                <a:cs typeface="Times New Roman" panose="02020603050405020304" pitchFamily="18" charset="0"/>
              </a:rPr>
              <a:t>',(10,50), font, 2, (0,0,255), 3, cv2.LINE_AA)</a:t>
            </a:r>
          </a:p>
        </p:txBody>
      </p:sp>
      <p:sp>
        <p:nvSpPr>
          <p:cNvPr id="4" name="TextBox 3">
            <a:extLst>
              <a:ext uri="{FF2B5EF4-FFF2-40B4-BE49-F238E27FC236}">
                <a16:creationId xmlns:a16="http://schemas.microsoft.com/office/drawing/2014/main" id="{12A04B48-A43E-4BDB-BD5E-222C289136AF}"/>
              </a:ext>
            </a:extLst>
          </p:cNvPr>
          <p:cNvSpPr txBox="1"/>
          <p:nvPr/>
        </p:nvSpPr>
        <p:spPr>
          <a:xfrm>
            <a:off x="7137647" y="2183908"/>
            <a:ext cx="2645547" cy="2031325"/>
          </a:xfrm>
          <a:prstGeom prst="rect">
            <a:avLst/>
          </a:prstGeom>
          <a:noFill/>
        </p:spPr>
        <p:txBody>
          <a:bodyPr wrap="square" rtlCol="0">
            <a:spAutoFit/>
          </a:bodyPr>
          <a:lstStyle/>
          <a:p>
            <a:pPr marL="0" indent="0">
              <a:buNone/>
            </a:pPr>
            <a:r>
              <a:rPr lang="en-IN" sz="1400" dirty="0"/>
              <a:t>cv2.imshow('</a:t>
            </a:r>
            <a:r>
              <a:rPr lang="en-IN" sz="1400" dirty="0" err="1"/>
              <a:t>mask',mask</a:t>
            </a:r>
            <a:r>
              <a:rPr lang="en-IN" sz="1400" dirty="0"/>
              <a:t>)</a:t>
            </a:r>
          </a:p>
          <a:p>
            <a:pPr marL="0" indent="0">
              <a:buNone/>
            </a:pPr>
            <a:r>
              <a:rPr lang="en-IN" sz="1400" dirty="0"/>
              <a:t>cv2.imshow('</a:t>
            </a:r>
            <a:r>
              <a:rPr lang="en-IN" sz="1400" dirty="0" err="1"/>
              <a:t>frame',frame</a:t>
            </a:r>
            <a:r>
              <a:rPr lang="en-IN" sz="1400" dirty="0"/>
              <a:t>)</a:t>
            </a:r>
          </a:p>
          <a:p>
            <a:pPr marL="0" indent="0">
              <a:buNone/>
            </a:pPr>
            <a:endParaRPr lang="en-IN" sz="1400" dirty="0"/>
          </a:p>
          <a:p>
            <a:pPr marL="0" indent="0">
              <a:buNone/>
            </a:pPr>
            <a:r>
              <a:rPr lang="en-IN" sz="1400" dirty="0"/>
              <a:t>except:   </a:t>
            </a:r>
          </a:p>
          <a:p>
            <a:pPr marL="0" indent="0">
              <a:buNone/>
            </a:pPr>
            <a:r>
              <a:rPr lang="en-IN" sz="1400" dirty="0"/>
              <a:t>        pass</a:t>
            </a:r>
          </a:p>
          <a:p>
            <a:pPr marL="0" indent="0">
              <a:buNone/>
            </a:pPr>
            <a:endParaRPr lang="en-IN" sz="1400" dirty="0"/>
          </a:p>
          <a:p>
            <a:pPr marL="0" indent="0">
              <a:buNone/>
            </a:pPr>
            <a:r>
              <a:rPr lang="en-IN" sz="1400" dirty="0"/>
              <a:t>cv2.waitKey(25)</a:t>
            </a:r>
          </a:p>
          <a:p>
            <a:pPr marL="0" indent="0">
              <a:buNone/>
            </a:pPr>
            <a:r>
              <a:rPr lang="en-IN" sz="1400" dirty="0"/>
              <a:t>cv2.destroyAllWindows()</a:t>
            </a:r>
          </a:p>
          <a:p>
            <a:pPr marL="0" indent="0">
              <a:buNone/>
            </a:pPr>
            <a:r>
              <a:rPr lang="en-IN" sz="1400" dirty="0" err="1"/>
              <a:t>cap.release</a:t>
            </a:r>
            <a:r>
              <a:rPr lang="en-IN" sz="1400" dirty="0"/>
              <a:t>()</a:t>
            </a:r>
          </a:p>
        </p:txBody>
      </p:sp>
      <p:sp>
        <p:nvSpPr>
          <p:cNvPr id="5" name="TextBox 4">
            <a:extLst>
              <a:ext uri="{FF2B5EF4-FFF2-40B4-BE49-F238E27FC236}">
                <a16:creationId xmlns:a16="http://schemas.microsoft.com/office/drawing/2014/main" id="{24957A32-DC52-40E8-A092-445C66922648}"/>
              </a:ext>
            </a:extLst>
          </p:cNvPr>
          <p:cNvSpPr txBox="1"/>
          <p:nvPr/>
        </p:nvSpPr>
        <p:spPr>
          <a:xfrm>
            <a:off x="1115626" y="272530"/>
            <a:ext cx="4468428"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#print corresponding gestures which are in their ranges</a:t>
            </a:r>
            <a:endParaRPr lang="en-IN" sz="1400" dirty="0"/>
          </a:p>
        </p:txBody>
      </p:sp>
      <p:sp>
        <p:nvSpPr>
          <p:cNvPr id="6" name="TextBox 5">
            <a:extLst>
              <a:ext uri="{FF2B5EF4-FFF2-40B4-BE49-F238E27FC236}">
                <a16:creationId xmlns:a16="http://schemas.microsoft.com/office/drawing/2014/main" id="{1497DE83-735E-4308-90B5-C57320B5785E}"/>
              </a:ext>
            </a:extLst>
          </p:cNvPr>
          <p:cNvSpPr txBox="1"/>
          <p:nvPr/>
        </p:nvSpPr>
        <p:spPr>
          <a:xfrm>
            <a:off x="9312675" y="2077376"/>
            <a:ext cx="2778711" cy="738664"/>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#show the real time frames with the gesture recognized and it’s </a:t>
            </a:r>
            <a:r>
              <a:rPr lang="en-US" sz="1400" dirty="0" err="1"/>
              <a:t>thresholded</a:t>
            </a:r>
            <a:r>
              <a:rPr lang="en-US" sz="1400" dirty="0"/>
              <a:t> version</a:t>
            </a:r>
            <a:endParaRPr lang="en-IN" sz="1400" dirty="0"/>
          </a:p>
        </p:txBody>
      </p:sp>
      <p:sp>
        <p:nvSpPr>
          <p:cNvPr id="7" name="TextBox 6">
            <a:extLst>
              <a:ext uri="{FF2B5EF4-FFF2-40B4-BE49-F238E27FC236}">
                <a16:creationId xmlns:a16="http://schemas.microsoft.com/office/drawing/2014/main" id="{5CA774CB-504B-4A76-BD63-D366C50A8B7F}"/>
              </a:ext>
            </a:extLst>
          </p:cNvPr>
          <p:cNvSpPr txBox="1"/>
          <p:nvPr/>
        </p:nvSpPr>
        <p:spPr>
          <a:xfrm>
            <a:off x="9312675" y="3446458"/>
            <a:ext cx="2423605" cy="738664"/>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b="0" i="0" dirty="0">
                <a:solidFill>
                  <a:schemeClr val="bg1"/>
                </a:solidFill>
                <a:effectLst/>
              </a:rPr>
              <a:t>#wait for 25 seconds of no activity then close capturing device</a:t>
            </a:r>
            <a:endParaRPr lang="en-IN" sz="1400" dirty="0">
              <a:solidFill>
                <a:schemeClr val="bg1"/>
              </a:solidFill>
            </a:endParaRPr>
          </a:p>
        </p:txBody>
      </p:sp>
    </p:spTree>
    <p:extLst>
      <p:ext uri="{BB962C8B-B14F-4D97-AF65-F5344CB8AC3E}">
        <p14:creationId xmlns:p14="http://schemas.microsoft.com/office/powerpoint/2010/main" val="3183030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89B31-F749-4F0F-8137-F4F07F0D8CD9}"/>
              </a:ext>
            </a:extLst>
          </p:cNvPr>
          <p:cNvPicPr>
            <a:picLocks noChangeAspect="1"/>
          </p:cNvPicPr>
          <p:nvPr/>
        </p:nvPicPr>
        <p:blipFill rotWithShape="1">
          <a:blip r:embed="rId2"/>
          <a:srcRect r="29662"/>
          <a:stretch/>
        </p:blipFill>
        <p:spPr>
          <a:xfrm>
            <a:off x="358770" y="135162"/>
            <a:ext cx="2514737" cy="2057622"/>
          </a:xfrm>
          <a:prstGeom prst="rect">
            <a:avLst/>
          </a:prstGeom>
        </p:spPr>
      </p:pic>
      <p:pic>
        <p:nvPicPr>
          <p:cNvPr id="7" name="Picture 6">
            <a:extLst>
              <a:ext uri="{FF2B5EF4-FFF2-40B4-BE49-F238E27FC236}">
                <a16:creationId xmlns:a16="http://schemas.microsoft.com/office/drawing/2014/main" id="{9C73ACAC-D006-4D0D-B956-7ABF48A2A82D}"/>
              </a:ext>
            </a:extLst>
          </p:cNvPr>
          <p:cNvPicPr>
            <a:picLocks noChangeAspect="1"/>
          </p:cNvPicPr>
          <p:nvPr/>
        </p:nvPicPr>
        <p:blipFill rotWithShape="1">
          <a:blip r:embed="rId3"/>
          <a:srcRect r="29383"/>
          <a:stretch/>
        </p:blipFill>
        <p:spPr>
          <a:xfrm>
            <a:off x="4517958" y="135162"/>
            <a:ext cx="2546341" cy="2057622"/>
          </a:xfrm>
          <a:prstGeom prst="rect">
            <a:avLst/>
          </a:prstGeom>
        </p:spPr>
      </p:pic>
      <p:pic>
        <p:nvPicPr>
          <p:cNvPr id="9" name="Picture 8">
            <a:extLst>
              <a:ext uri="{FF2B5EF4-FFF2-40B4-BE49-F238E27FC236}">
                <a16:creationId xmlns:a16="http://schemas.microsoft.com/office/drawing/2014/main" id="{871EA998-433F-41AC-9C1C-93BFE5E0FA7E}"/>
              </a:ext>
            </a:extLst>
          </p:cNvPr>
          <p:cNvPicPr>
            <a:picLocks noChangeAspect="1"/>
          </p:cNvPicPr>
          <p:nvPr/>
        </p:nvPicPr>
        <p:blipFill rotWithShape="1">
          <a:blip r:embed="rId4"/>
          <a:srcRect r="29345"/>
          <a:stretch/>
        </p:blipFill>
        <p:spPr>
          <a:xfrm>
            <a:off x="8708750" y="135162"/>
            <a:ext cx="2546341" cy="2067295"/>
          </a:xfrm>
          <a:prstGeom prst="rect">
            <a:avLst/>
          </a:prstGeom>
        </p:spPr>
      </p:pic>
      <p:pic>
        <p:nvPicPr>
          <p:cNvPr id="11" name="Picture 10">
            <a:extLst>
              <a:ext uri="{FF2B5EF4-FFF2-40B4-BE49-F238E27FC236}">
                <a16:creationId xmlns:a16="http://schemas.microsoft.com/office/drawing/2014/main" id="{1D8BFC44-B58A-4370-9270-BB6C042C2EA2}"/>
              </a:ext>
            </a:extLst>
          </p:cNvPr>
          <p:cNvPicPr>
            <a:picLocks noChangeAspect="1"/>
          </p:cNvPicPr>
          <p:nvPr/>
        </p:nvPicPr>
        <p:blipFill rotWithShape="1">
          <a:blip r:embed="rId5"/>
          <a:srcRect r="29584"/>
          <a:stretch/>
        </p:blipFill>
        <p:spPr>
          <a:xfrm>
            <a:off x="339351" y="3719225"/>
            <a:ext cx="2514737" cy="2041855"/>
          </a:xfrm>
          <a:prstGeom prst="rect">
            <a:avLst/>
          </a:prstGeom>
        </p:spPr>
      </p:pic>
      <p:pic>
        <p:nvPicPr>
          <p:cNvPr id="13" name="Picture 12">
            <a:extLst>
              <a:ext uri="{FF2B5EF4-FFF2-40B4-BE49-F238E27FC236}">
                <a16:creationId xmlns:a16="http://schemas.microsoft.com/office/drawing/2014/main" id="{340020C4-8ECB-4B67-AA05-12BA5C3C66B7}"/>
              </a:ext>
            </a:extLst>
          </p:cNvPr>
          <p:cNvPicPr>
            <a:picLocks noChangeAspect="1"/>
          </p:cNvPicPr>
          <p:nvPr/>
        </p:nvPicPr>
        <p:blipFill rotWithShape="1">
          <a:blip r:embed="rId6"/>
          <a:srcRect r="29662"/>
          <a:stretch/>
        </p:blipFill>
        <p:spPr>
          <a:xfrm>
            <a:off x="4506122" y="3703598"/>
            <a:ext cx="2526976" cy="2057482"/>
          </a:xfrm>
          <a:prstGeom prst="rect">
            <a:avLst/>
          </a:prstGeom>
        </p:spPr>
      </p:pic>
      <p:pic>
        <p:nvPicPr>
          <p:cNvPr id="15" name="Picture 14">
            <a:extLst>
              <a:ext uri="{FF2B5EF4-FFF2-40B4-BE49-F238E27FC236}">
                <a16:creationId xmlns:a16="http://schemas.microsoft.com/office/drawing/2014/main" id="{D2B6C982-63AE-48D4-A485-E792540BFA86}"/>
              </a:ext>
            </a:extLst>
          </p:cNvPr>
          <p:cNvPicPr>
            <a:picLocks noChangeAspect="1"/>
          </p:cNvPicPr>
          <p:nvPr/>
        </p:nvPicPr>
        <p:blipFill rotWithShape="1">
          <a:blip r:embed="rId7"/>
          <a:srcRect r="29542"/>
          <a:stretch/>
        </p:blipFill>
        <p:spPr>
          <a:xfrm>
            <a:off x="8851580" y="3719224"/>
            <a:ext cx="2557619" cy="2041855"/>
          </a:xfrm>
          <a:prstGeom prst="rect">
            <a:avLst/>
          </a:prstGeom>
        </p:spPr>
      </p:pic>
      <p:sp>
        <p:nvSpPr>
          <p:cNvPr id="16" name="TextBox 15">
            <a:extLst>
              <a:ext uri="{FF2B5EF4-FFF2-40B4-BE49-F238E27FC236}">
                <a16:creationId xmlns:a16="http://schemas.microsoft.com/office/drawing/2014/main" id="{244D9276-D7FC-4064-AA7A-ED4429BA3CAD}"/>
              </a:ext>
            </a:extLst>
          </p:cNvPr>
          <p:cNvSpPr txBox="1"/>
          <p:nvPr/>
        </p:nvSpPr>
        <p:spPr>
          <a:xfrm>
            <a:off x="2895600" y="2785070"/>
            <a:ext cx="64008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Recognition of different hand gestures using real time webcam </a:t>
            </a:r>
          </a:p>
        </p:txBody>
      </p:sp>
    </p:spTree>
    <p:extLst>
      <p:ext uri="{BB962C8B-B14F-4D97-AF65-F5344CB8AC3E}">
        <p14:creationId xmlns:p14="http://schemas.microsoft.com/office/powerpoint/2010/main" val="42542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AAE64C-853F-4DA9-AC95-BC91DD95E2AD}"/>
              </a:ext>
            </a:extLst>
          </p:cNvPr>
          <p:cNvPicPr>
            <a:picLocks noChangeAspect="1"/>
          </p:cNvPicPr>
          <p:nvPr/>
        </p:nvPicPr>
        <p:blipFill rotWithShape="1">
          <a:blip r:embed="rId2"/>
          <a:srcRect l="78167" t="9770" b="45815"/>
          <a:stretch/>
        </p:blipFill>
        <p:spPr>
          <a:xfrm>
            <a:off x="1313428" y="648070"/>
            <a:ext cx="1508968" cy="1766656"/>
          </a:xfrm>
          <a:prstGeom prst="rect">
            <a:avLst/>
          </a:prstGeom>
        </p:spPr>
      </p:pic>
      <p:pic>
        <p:nvPicPr>
          <p:cNvPr id="7" name="Picture 6">
            <a:extLst>
              <a:ext uri="{FF2B5EF4-FFF2-40B4-BE49-F238E27FC236}">
                <a16:creationId xmlns:a16="http://schemas.microsoft.com/office/drawing/2014/main" id="{04706215-966A-40C8-916B-6094D2C3C44E}"/>
              </a:ext>
            </a:extLst>
          </p:cNvPr>
          <p:cNvPicPr>
            <a:picLocks noChangeAspect="1"/>
          </p:cNvPicPr>
          <p:nvPr/>
        </p:nvPicPr>
        <p:blipFill rotWithShape="1">
          <a:blip r:embed="rId3"/>
          <a:srcRect l="78143" t="8277" b="45075"/>
          <a:stretch/>
        </p:blipFill>
        <p:spPr>
          <a:xfrm>
            <a:off x="5184443" y="648070"/>
            <a:ext cx="1508968" cy="1837679"/>
          </a:xfrm>
          <a:prstGeom prst="rect">
            <a:avLst/>
          </a:prstGeom>
        </p:spPr>
      </p:pic>
      <p:pic>
        <p:nvPicPr>
          <p:cNvPr id="9" name="Picture 8">
            <a:extLst>
              <a:ext uri="{FF2B5EF4-FFF2-40B4-BE49-F238E27FC236}">
                <a16:creationId xmlns:a16="http://schemas.microsoft.com/office/drawing/2014/main" id="{B6FD962C-B572-434C-B037-C49777243F75}"/>
              </a:ext>
            </a:extLst>
          </p:cNvPr>
          <p:cNvPicPr>
            <a:picLocks noChangeAspect="1"/>
          </p:cNvPicPr>
          <p:nvPr/>
        </p:nvPicPr>
        <p:blipFill rotWithShape="1">
          <a:blip r:embed="rId4"/>
          <a:srcRect l="78239" t="10262" b="43983"/>
          <a:stretch/>
        </p:blipFill>
        <p:spPr>
          <a:xfrm>
            <a:off x="9055458" y="656947"/>
            <a:ext cx="1508968" cy="1819924"/>
          </a:xfrm>
          <a:prstGeom prst="rect">
            <a:avLst/>
          </a:prstGeom>
        </p:spPr>
      </p:pic>
      <p:pic>
        <p:nvPicPr>
          <p:cNvPr id="11" name="Picture 10">
            <a:extLst>
              <a:ext uri="{FF2B5EF4-FFF2-40B4-BE49-F238E27FC236}">
                <a16:creationId xmlns:a16="http://schemas.microsoft.com/office/drawing/2014/main" id="{2BCB19C8-E1CE-420E-9FFF-FE39BC45F366}"/>
              </a:ext>
            </a:extLst>
          </p:cNvPr>
          <p:cNvPicPr>
            <a:picLocks noChangeAspect="1"/>
          </p:cNvPicPr>
          <p:nvPr/>
        </p:nvPicPr>
        <p:blipFill rotWithShape="1">
          <a:blip r:embed="rId5"/>
          <a:srcRect l="78021" t="7792" b="45922"/>
          <a:stretch/>
        </p:blipFill>
        <p:spPr>
          <a:xfrm>
            <a:off x="5184442" y="4141433"/>
            <a:ext cx="1508968" cy="1819924"/>
          </a:xfrm>
          <a:prstGeom prst="rect">
            <a:avLst/>
          </a:prstGeom>
        </p:spPr>
      </p:pic>
      <p:pic>
        <p:nvPicPr>
          <p:cNvPr id="13" name="Picture 12">
            <a:extLst>
              <a:ext uri="{FF2B5EF4-FFF2-40B4-BE49-F238E27FC236}">
                <a16:creationId xmlns:a16="http://schemas.microsoft.com/office/drawing/2014/main" id="{67DD8976-01AB-4C24-ACBB-9107D9A4A22D}"/>
              </a:ext>
            </a:extLst>
          </p:cNvPr>
          <p:cNvPicPr>
            <a:picLocks noChangeAspect="1"/>
          </p:cNvPicPr>
          <p:nvPr/>
        </p:nvPicPr>
        <p:blipFill rotWithShape="1">
          <a:blip r:embed="rId6"/>
          <a:srcRect l="78286" t="8023" b="45421"/>
          <a:stretch/>
        </p:blipFill>
        <p:spPr>
          <a:xfrm>
            <a:off x="9055458" y="4141433"/>
            <a:ext cx="1508968" cy="1819924"/>
          </a:xfrm>
          <a:prstGeom prst="rect">
            <a:avLst/>
          </a:prstGeom>
        </p:spPr>
      </p:pic>
      <p:pic>
        <p:nvPicPr>
          <p:cNvPr id="15" name="Picture 14">
            <a:extLst>
              <a:ext uri="{FF2B5EF4-FFF2-40B4-BE49-F238E27FC236}">
                <a16:creationId xmlns:a16="http://schemas.microsoft.com/office/drawing/2014/main" id="{E284F516-9FD1-48CA-B913-DE8678D2D642}"/>
              </a:ext>
            </a:extLst>
          </p:cNvPr>
          <p:cNvPicPr>
            <a:picLocks noChangeAspect="1"/>
          </p:cNvPicPr>
          <p:nvPr/>
        </p:nvPicPr>
        <p:blipFill>
          <a:blip r:embed="rId7"/>
          <a:srcRect l="235" r="235"/>
          <a:stretch/>
        </p:blipFill>
        <p:spPr>
          <a:xfrm>
            <a:off x="1313427" y="4123678"/>
            <a:ext cx="1508967" cy="1837679"/>
          </a:xfrm>
          <a:prstGeom prst="rect">
            <a:avLst/>
          </a:prstGeom>
        </p:spPr>
      </p:pic>
      <p:sp>
        <p:nvSpPr>
          <p:cNvPr id="16" name="TextBox 15">
            <a:extLst>
              <a:ext uri="{FF2B5EF4-FFF2-40B4-BE49-F238E27FC236}">
                <a16:creationId xmlns:a16="http://schemas.microsoft.com/office/drawing/2014/main" id="{4947D525-A987-4512-A830-32D75B216D1E}"/>
              </a:ext>
            </a:extLst>
          </p:cNvPr>
          <p:cNvSpPr txBox="1"/>
          <p:nvPr/>
        </p:nvSpPr>
        <p:spPr>
          <a:xfrm>
            <a:off x="2459231" y="3142242"/>
            <a:ext cx="735071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Thresholded regions of interest simultaneously displaying the hand gestures </a:t>
            </a:r>
          </a:p>
        </p:txBody>
      </p:sp>
    </p:spTree>
    <p:extLst>
      <p:ext uri="{BB962C8B-B14F-4D97-AF65-F5344CB8AC3E}">
        <p14:creationId xmlns:p14="http://schemas.microsoft.com/office/powerpoint/2010/main" val="3738574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A06470-E073-418F-82E5-6FC9383D2544}"/>
              </a:ext>
            </a:extLst>
          </p:cNvPr>
          <p:cNvSpPr txBox="1"/>
          <p:nvPr/>
        </p:nvSpPr>
        <p:spPr>
          <a:xfrm>
            <a:off x="8161538" y="168674"/>
            <a:ext cx="3959441" cy="954107"/>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Real time application: </a:t>
            </a:r>
            <a:r>
              <a:rPr lang="en-IN" sz="2800" b="1" u="sng" dirty="0" err="1">
                <a:latin typeface="Times New Roman" panose="02020603050405020304" pitchFamily="18" charset="0"/>
                <a:cs typeface="Times New Roman" panose="02020603050405020304" pitchFamily="18" charset="0"/>
              </a:rPr>
              <a:t>Pyauto</a:t>
            </a:r>
            <a:r>
              <a:rPr lang="en-IN" sz="2800" b="1" u="sng" dirty="0">
                <a:latin typeface="Times New Roman" panose="02020603050405020304" pitchFamily="18" charset="0"/>
                <a:cs typeface="Times New Roman" panose="02020603050405020304" pitchFamily="18" charset="0"/>
              </a:rPr>
              <a:t> GUI</a:t>
            </a:r>
          </a:p>
        </p:txBody>
      </p:sp>
      <p:sp>
        <p:nvSpPr>
          <p:cNvPr id="5" name="Content Placeholder 2">
            <a:extLst>
              <a:ext uri="{FF2B5EF4-FFF2-40B4-BE49-F238E27FC236}">
                <a16:creationId xmlns:a16="http://schemas.microsoft.com/office/drawing/2014/main" id="{4C7ACA46-00DA-4BBB-9BE9-3395742D813A}"/>
              </a:ext>
            </a:extLst>
          </p:cNvPr>
          <p:cNvSpPr>
            <a:spLocks noGrp="1"/>
          </p:cNvSpPr>
          <p:nvPr>
            <p:ph idx="1"/>
          </p:nvPr>
        </p:nvSpPr>
        <p:spPr>
          <a:xfrm>
            <a:off x="543757" y="729000"/>
            <a:ext cx="11577222" cy="5400000"/>
          </a:xfrm>
        </p:spPr>
        <p:txBody>
          <a:bodyPr>
            <a:noAutofit/>
          </a:bodyPr>
          <a:lstStyle/>
          <a:p>
            <a:pPr marL="0" indent="0">
              <a:buNone/>
            </a:pPr>
            <a:r>
              <a:rPr lang="en-IN" sz="1450" dirty="0">
                <a:latin typeface="Times New Roman" panose="02020603050405020304" pitchFamily="18" charset="0"/>
                <a:cs typeface="Times New Roman" panose="02020603050405020304" pitchFamily="18" charset="0"/>
              </a:rPr>
              <a:t>if </a:t>
            </a:r>
            <a:r>
              <a:rPr lang="en-IN" sz="1450" dirty="0" err="1">
                <a:latin typeface="Times New Roman" panose="02020603050405020304" pitchFamily="18" charset="0"/>
                <a:cs typeface="Times New Roman" panose="02020603050405020304" pitchFamily="18" charset="0"/>
              </a:rPr>
              <a:t>areacnt</a:t>
            </a:r>
            <a:r>
              <a:rPr lang="en-IN" sz="1450" dirty="0">
                <a:latin typeface="Times New Roman" panose="02020603050405020304" pitchFamily="18" charset="0"/>
                <a:cs typeface="Times New Roman" panose="02020603050405020304" pitchFamily="18" charset="0"/>
              </a:rPr>
              <a:t>&lt;2000:</a:t>
            </a:r>
          </a:p>
          <a:p>
            <a:pPr marL="0" indent="0">
              <a:buNone/>
            </a:pPr>
            <a:r>
              <a:rPr lang="en-IN" sz="1450" dirty="0">
                <a:latin typeface="Times New Roman" panose="02020603050405020304" pitchFamily="18" charset="0"/>
                <a:cs typeface="Times New Roman" panose="02020603050405020304" pitchFamily="18" charset="0"/>
              </a:rPr>
              <a:t>                cv2.putText(</a:t>
            </a:r>
            <a:r>
              <a:rPr lang="en-IN" sz="1450" dirty="0" err="1">
                <a:latin typeface="Times New Roman" panose="02020603050405020304" pitchFamily="18" charset="0"/>
                <a:cs typeface="Times New Roman" panose="02020603050405020304" pitchFamily="18" charset="0"/>
              </a:rPr>
              <a:t>frame,'Put</a:t>
            </a:r>
            <a:r>
              <a:rPr lang="en-IN" sz="1450" dirty="0">
                <a:latin typeface="Times New Roman" panose="02020603050405020304" pitchFamily="18" charset="0"/>
                <a:cs typeface="Times New Roman" panose="02020603050405020304" pitchFamily="18" charset="0"/>
              </a:rPr>
              <a:t> hand in the box',(0,50), font, 2, (0,0,255), 3, cv2.LINE_AA)</a:t>
            </a:r>
          </a:p>
          <a:p>
            <a:pPr marL="0" indent="0">
              <a:buNone/>
            </a:pPr>
            <a:r>
              <a:rPr lang="en-IN" sz="1450" dirty="0">
                <a:latin typeface="Times New Roman" panose="02020603050405020304" pitchFamily="18" charset="0"/>
                <a:cs typeface="Times New Roman" panose="02020603050405020304" pitchFamily="18" charset="0"/>
              </a:rPr>
              <a:t>            else:</a:t>
            </a:r>
          </a:p>
          <a:p>
            <a:pPr marL="0" indent="0">
              <a:buNone/>
            </a:pPr>
            <a:r>
              <a:rPr lang="en-IN" sz="1450" dirty="0">
                <a:latin typeface="Times New Roman" panose="02020603050405020304" pitchFamily="18" charset="0"/>
                <a:cs typeface="Times New Roman" panose="02020603050405020304" pitchFamily="18" charset="0"/>
              </a:rPr>
              <a:t>                if </a:t>
            </a:r>
            <a:r>
              <a:rPr lang="en-IN" sz="1450" dirty="0" err="1">
                <a:latin typeface="Times New Roman" panose="02020603050405020304" pitchFamily="18" charset="0"/>
                <a:cs typeface="Times New Roman" panose="02020603050405020304" pitchFamily="18" charset="0"/>
              </a:rPr>
              <a:t>arearatio</a:t>
            </a:r>
            <a:r>
              <a:rPr lang="en-IN" sz="1450" dirty="0">
                <a:latin typeface="Times New Roman" panose="02020603050405020304" pitchFamily="18" charset="0"/>
                <a:cs typeface="Times New Roman" panose="02020603050405020304" pitchFamily="18" charset="0"/>
              </a:rPr>
              <a:t>&lt;12:</a:t>
            </a:r>
          </a:p>
          <a:p>
            <a:pPr marL="0" indent="0">
              <a:buNone/>
            </a:pPr>
            <a:r>
              <a:rPr lang="en-IN" sz="1450" dirty="0">
                <a:latin typeface="Times New Roman" panose="02020603050405020304" pitchFamily="18" charset="0"/>
                <a:cs typeface="Times New Roman" panose="02020603050405020304" pitchFamily="18" charset="0"/>
              </a:rPr>
              <a:t>                    cv2.putText(frame,'0',(0,50), font, 2, (0,0,255), 3, cv2.LINE_AA)</a:t>
            </a:r>
          </a:p>
          <a:p>
            <a:pPr marL="0" indent="0">
              <a:buNone/>
            </a:pPr>
            <a:r>
              <a:rPr lang="en-IN" sz="1450" dirty="0">
                <a:latin typeface="Times New Roman" panose="02020603050405020304" pitchFamily="18" charset="0"/>
                <a:cs typeface="Times New Roman" panose="02020603050405020304" pitchFamily="18" charset="0"/>
              </a:rPr>
              <a:t>                else:</a:t>
            </a:r>
          </a:p>
          <a:p>
            <a:pPr marL="0" indent="0">
              <a:buNone/>
            </a:pPr>
            <a:r>
              <a:rPr lang="en-IN" sz="1450" dirty="0">
                <a:latin typeface="Times New Roman" panose="02020603050405020304" pitchFamily="18" charset="0"/>
                <a:cs typeface="Times New Roman" panose="02020603050405020304" pitchFamily="18" charset="0"/>
              </a:rPr>
              <a:t>                    cv2.putText(frame,'1',(0,50), font, 2, (0,0,255), 3, cv2.LINE_AA)</a:t>
            </a:r>
          </a:p>
          <a:p>
            <a:pPr marL="0" indent="0">
              <a:buNone/>
            </a:pPr>
            <a:r>
              <a:rPr lang="en-IN" sz="1450" dirty="0" err="1">
                <a:latin typeface="Times New Roman" panose="02020603050405020304" pitchFamily="18" charset="0"/>
                <a:cs typeface="Times New Roman" panose="02020603050405020304" pitchFamily="18" charset="0"/>
              </a:rPr>
              <a:t>elif</a:t>
            </a:r>
            <a:r>
              <a:rPr lang="en-IN" sz="1450" dirty="0">
                <a:latin typeface="Times New Roman" panose="02020603050405020304" pitchFamily="18" charset="0"/>
                <a:cs typeface="Times New Roman" panose="02020603050405020304" pitchFamily="18" charset="0"/>
              </a:rPr>
              <a:t> l==1:</a:t>
            </a:r>
          </a:p>
          <a:p>
            <a:pPr marL="0" indent="0">
              <a:buNone/>
            </a:pPr>
            <a:r>
              <a:rPr lang="en-IN" sz="1450" dirty="0">
                <a:latin typeface="Times New Roman" panose="02020603050405020304" pitchFamily="18" charset="0"/>
                <a:cs typeface="Times New Roman" panose="02020603050405020304" pitchFamily="18" charset="0"/>
              </a:rPr>
              <a:t>            cv2.putText(frame,'2',(0,50), font, 2, (0,0,255), 3, cv2.LINE_AA)</a:t>
            </a:r>
          </a:p>
          <a:p>
            <a:pPr marL="0" indent="0">
              <a:buNone/>
            </a:pPr>
            <a:r>
              <a:rPr lang="en-IN" sz="1450" dirty="0">
                <a:latin typeface="Times New Roman" panose="02020603050405020304" pitchFamily="18" charset="0"/>
                <a:cs typeface="Times New Roman" panose="02020603050405020304" pitchFamily="18" charset="0"/>
              </a:rPr>
              <a:t>            </a:t>
            </a:r>
            <a:r>
              <a:rPr lang="en-IN" sz="1450" dirty="0" err="1">
                <a:latin typeface="Times New Roman" panose="02020603050405020304" pitchFamily="18" charset="0"/>
                <a:cs typeface="Times New Roman" panose="02020603050405020304" pitchFamily="18" charset="0"/>
              </a:rPr>
              <a:t>pyautogui.typewrite</a:t>
            </a:r>
            <a:r>
              <a:rPr lang="en-IN" sz="1450" dirty="0">
                <a:latin typeface="Times New Roman" panose="02020603050405020304" pitchFamily="18" charset="0"/>
                <a:cs typeface="Times New Roman" panose="02020603050405020304" pitchFamily="18" charset="0"/>
              </a:rPr>
              <a:t>([‘space’], 0.5)</a:t>
            </a:r>
          </a:p>
          <a:p>
            <a:pPr marL="0" indent="0">
              <a:buNone/>
            </a:pPr>
            <a:r>
              <a:rPr lang="en-IN" sz="1450" dirty="0" err="1">
                <a:latin typeface="Times New Roman" panose="02020603050405020304" pitchFamily="18" charset="0"/>
                <a:cs typeface="Times New Roman" panose="02020603050405020304" pitchFamily="18" charset="0"/>
              </a:rPr>
              <a:t>elif</a:t>
            </a:r>
            <a:r>
              <a:rPr lang="en-IN" sz="1450" dirty="0">
                <a:latin typeface="Times New Roman" panose="02020603050405020304" pitchFamily="18" charset="0"/>
                <a:cs typeface="Times New Roman" panose="02020603050405020304" pitchFamily="18" charset="0"/>
              </a:rPr>
              <a:t> l==2:</a:t>
            </a:r>
          </a:p>
          <a:p>
            <a:pPr marL="0" indent="0">
              <a:buNone/>
            </a:pPr>
            <a:r>
              <a:rPr lang="en-IN" sz="1450" dirty="0">
                <a:latin typeface="Times New Roman" panose="02020603050405020304" pitchFamily="18" charset="0"/>
                <a:cs typeface="Times New Roman" panose="02020603050405020304" pitchFamily="18" charset="0"/>
              </a:rPr>
              <a:t>            cv2.putText(frame,'3',(0,50), font, 2, (0,0,255), 3, cv2.LINE_AA)</a:t>
            </a:r>
          </a:p>
          <a:p>
            <a:pPr marL="0" indent="0">
              <a:buNone/>
            </a:pPr>
            <a:r>
              <a:rPr lang="en-IN" sz="1450" dirty="0">
                <a:latin typeface="Times New Roman" panose="02020603050405020304" pitchFamily="18" charset="0"/>
                <a:cs typeface="Times New Roman" panose="02020603050405020304" pitchFamily="18" charset="0"/>
              </a:rPr>
              <a:t>            </a:t>
            </a:r>
            <a:r>
              <a:rPr lang="en-IN" sz="1450" dirty="0" err="1">
                <a:latin typeface="Times New Roman" panose="02020603050405020304" pitchFamily="18" charset="0"/>
                <a:cs typeface="Times New Roman" panose="02020603050405020304" pitchFamily="18" charset="0"/>
              </a:rPr>
              <a:t>pyautogui.hotkey</a:t>
            </a:r>
            <a:r>
              <a:rPr lang="en-IN" sz="1450" dirty="0">
                <a:latin typeface="Times New Roman" panose="02020603050405020304" pitchFamily="18" charset="0"/>
                <a:cs typeface="Times New Roman" panose="02020603050405020304" pitchFamily="18" charset="0"/>
              </a:rPr>
              <a:t>(‘ctrl, ‘left’)</a:t>
            </a:r>
          </a:p>
          <a:p>
            <a:pPr marL="0" indent="0">
              <a:buNone/>
            </a:pPr>
            <a:r>
              <a:rPr lang="en-IN" sz="1450" dirty="0" err="1">
                <a:latin typeface="Times New Roman" panose="02020603050405020304" pitchFamily="18" charset="0"/>
                <a:cs typeface="Times New Roman" panose="02020603050405020304" pitchFamily="18" charset="0"/>
              </a:rPr>
              <a:t>elif</a:t>
            </a:r>
            <a:r>
              <a:rPr lang="en-IN" sz="1450" dirty="0">
                <a:latin typeface="Times New Roman" panose="02020603050405020304" pitchFamily="18" charset="0"/>
                <a:cs typeface="Times New Roman" panose="02020603050405020304" pitchFamily="18" charset="0"/>
              </a:rPr>
              <a:t> l==3:</a:t>
            </a:r>
          </a:p>
          <a:p>
            <a:pPr marL="0" indent="0">
              <a:buNone/>
            </a:pPr>
            <a:r>
              <a:rPr lang="en-IN" sz="1450" dirty="0">
                <a:latin typeface="Times New Roman" panose="02020603050405020304" pitchFamily="18" charset="0"/>
                <a:cs typeface="Times New Roman" panose="02020603050405020304" pitchFamily="18" charset="0"/>
              </a:rPr>
              <a:t>            cv2.putText(frame,'4',(0,50), font, 2, (0,0,255), 3, cv2.LINE_AA)</a:t>
            </a:r>
          </a:p>
          <a:p>
            <a:pPr marL="0" indent="0">
              <a:buNone/>
            </a:pPr>
            <a:r>
              <a:rPr lang="en-IN" sz="1450" dirty="0">
                <a:latin typeface="Times New Roman" panose="02020603050405020304" pitchFamily="18" charset="0"/>
                <a:cs typeface="Times New Roman" panose="02020603050405020304" pitchFamily="18" charset="0"/>
              </a:rPr>
              <a:t>            </a:t>
            </a:r>
            <a:r>
              <a:rPr lang="en-IN" sz="1450" dirty="0" err="1">
                <a:latin typeface="Times New Roman" panose="02020603050405020304" pitchFamily="18" charset="0"/>
                <a:cs typeface="Times New Roman" panose="02020603050405020304" pitchFamily="18" charset="0"/>
              </a:rPr>
              <a:t>pyautogui.hotkey</a:t>
            </a:r>
            <a:r>
              <a:rPr lang="en-IN" sz="1450" dirty="0">
                <a:latin typeface="Times New Roman" panose="02020603050405020304" pitchFamily="18" charset="0"/>
                <a:cs typeface="Times New Roman" panose="02020603050405020304" pitchFamily="18" charset="0"/>
              </a:rPr>
              <a:t>(‘ctrl, ‘right’)</a:t>
            </a:r>
          </a:p>
          <a:p>
            <a:pPr marL="0" indent="0">
              <a:buNone/>
            </a:pPr>
            <a:r>
              <a:rPr lang="en-IN" sz="1450" dirty="0" err="1">
                <a:latin typeface="Times New Roman" panose="02020603050405020304" pitchFamily="18" charset="0"/>
                <a:cs typeface="Times New Roman" panose="02020603050405020304" pitchFamily="18" charset="0"/>
              </a:rPr>
              <a:t>elif</a:t>
            </a:r>
            <a:r>
              <a:rPr lang="en-IN" sz="1450" dirty="0">
                <a:latin typeface="Times New Roman" panose="02020603050405020304" pitchFamily="18" charset="0"/>
                <a:cs typeface="Times New Roman" panose="02020603050405020304" pitchFamily="18" charset="0"/>
              </a:rPr>
              <a:t> l==4:</a:t>
            </a:r>
          </a:p>
          <a:p>
            <a:pPr marL="0" indent="0">
              <a:buNone/>
            </a:pPr>
            <a:r>
              <a:rPr lang="en-IN" sz="1450" dirty="0">
                <a:latin typeface="Times New Roman" panose="02020603050405020304" pitchFamily="18" charset="0"/>
                <a:cs typeface="Times New Roman" panose="02020603050405020304" pitchFamily="18" charset="0"/>
              </a:rPr>
              <a:t>            cv2.putText(frame,'5',(0,50), font, 2, (0,0,255), 3, cv2.LINE_AA)</a:t>
            </a:r>
          </a:p>
        </p:txBody>
      </p:sp>
      <p:sp>
        <p:nvSpPr>
          <p:cNvPr id="8" name="TextBox 7">
            <a:extLst>
              <a:ext uri="{FF2B5EF4-FFF2-40B4-BE49-F238E27FC236}">
                <a16:creationId xmlns:a16="http://schemas.microsoft.com/office/drawing/2014/main" id="{826274C7-5EFF-4B2A-8246-FEEE43C2F6CA}"/>
              </a:ext>
            </a:extLst>
          </p:cNvPr>
          <p:cNvSpPr txBox="1"/>
          <p:nvPr/>
        </p:nvSpPr>
        <p:spPr>
          <a:xfrm>
            <a:off x="6100439" y="3435200"/>
            <a:ext cx="4122198"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#Hand gesture 2 represents play/pause button in VLC</a:t>
            </a:r>
            <a:endParaRPr lang="en-IN" sz="1400" dirty="0"/>
          </a:p>
        </p:txBody>
      </p:sp>
      <p:sp>
        <p:nvSpPr>
          <p:cNvPr id="9" name="TextBox 8">
            <a:extLst>
              <a:ext uri="{FF2B5EF4-FFF2-40B4-BE49-F238E27FC236}">
                <a16:creationId xmlns:a16="http://schemas.microsoft.com/office/drawing/2014/main" id="{F0559B18-D32C-4BF2-ADE9-A2263B40FCFA}"/>
              </a:ext>
            </a:extLst>
          </p:cNvPr>
          <p:cNvSpPr txBox="1"/>
          <p:nvPr/>
        </p:nvSpPr>
        <p:spPr>
          <a:xfrm>
            <a:off x="6096000" y="4537118"/>
            <a:ext cx="4663736"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IN" sz="1400" dirty="0"/>
              <a:t>#Hand gesture 3 represents backward/rewind button in VLC</a:t>
            </a:r>
          </a:p>
        </p:txBody>
      </p:sp>
      <p:sp>
        <p:nvSpPr>
          <p:cNvPr id="10" name="TextBox 9">
            <a:extLst>
              <a:ext uri="{FF2B5EF4-FFF2-40B4-BE49-F238E27FC236}">
                <a16:creationId xmlns:a16="http://schemas.microsoft.com/office/drawing/2014/main" id="{78642826-95ED-43B4-AC7A-46D9B8683F50}"/>
              </a:ext>
            </a:extLst>
          </p:cNvPr>
          <p:cNvSpPr txBox="1"/>
          <p:nvPr/>
        </p:nvSpPr>
        <p:spPr>
          <a:xfrm>
            <a:off x="6096000" y="5540923"/>
            <a:ext cx="4468428"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#Hand gesture 4 represents forward button in VLC</a:t>
            </a:r>
            <a:endParaRPr lang="en-IN" sz="1400" dirty="0"/>
          </a:p>
        </p:txBody>
      </p:sp>
    </p:spTree>
    <p:extLst>
      <p:ext uri="{BB962C8B-B14F-4D97-AF65-F5344CB8AC3E}">
        <p14:creationId xmlns:p14="http://schemas.microsoft.com/office/powerpoint/2010/main" val="1601117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C5740-A6E4-4D2F-9A65-2C22186C65EA}"/>
              </a:ext>
            </a:extLst>
          </p:cNvPr>
          <p:cNvPicPr>
            <a:picLocks noChangeAspect="1"/>
          </p:cNvPicPr>
          <p:nvPr/>
        </p:nvPicPr>
        <p:blipFill>
          <a:blip r:embed="rId2"/>
          <a:stretch>
            <a:fillRect/>
          </a:stretch>
        </p:blipFill>
        <p:spPr>
          <a:xfrm>
            <a:off x="2572614" y="1597072"/>
            <a:ext cx="6566762" cy="2642919"/>
          </a:xfrm>
          <a:prstGeom prst="rect">
            <a:avLst/>
          </a:prstGeom>
        </p:spPr>
      </p:pic>
      <p:sp>
        <p:nvSpPr>
          <p:cNvPr id="6" name="TextBox 5">
            <a:extLst>
              <a:ext uri="{FF2B5EF4-FFF2-40B4-BE49-F238E27FC236}">
                <a16:creationId xmlns:a16="http://schemas.microsoft.com/office/drawing/2014/main" id="{C3633874-1C31-4205-BBA6-72D766BE7384}"/>
              </a:ext>
            </a:extLst>
          </p:cNvPr>
          <p:cNvSpPr txBox="1"/>
          <p:nvPr/>
        </p:nvSpPr>
        <p:spPr>
          <a:xfrm>
            <a:off x="2812619" y="4706930"/>
            <a:ext cx="656676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Hand gestures and their corresponding VLC media player actions</a:t>
            </a:r>
          </a:p>
        </p:txBody>
      </p:sp>
    </p:spTree>
    <p:extLst>
      <p:ext uri="{BB962C8B-B14F-4D97-AF65-F5344CB8AC3E}">
        <p14:creationId xmlns:p14="http://schemas.microsoft.com/office/powerpoint/2010/main" val="3595185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2017682" y="565241"/>
            <a:ext cx="6143423" cy="1456267"/>
          </a:xfrm>
        </p:spPr>
        <p:txBody>
          <a:bodyPr>
            <a:normAutofit/>
          </a:bodyPr>
          <a:lstStyle/>
          <a:p>
            <a:r>
              <a:rPr lang="en-US" b="1" u="sng" dirty="0">
                <a:latin typeface="Times New Roman" panose="02020603050405020304" pitchFamily="18" charset="0"/>
                <a:cs typeface="Times New Roman" panose="02020603050405020304" pitchFamily="18" charset="0"/>
              </a:rPr>
              <a:t>Contents</a:t>
            </a:r>
            <a:endParaRPr lang="ru-RU" b="1" u="sng" dirty="0">
              <a:latin typeface="Times New Roman" panose="02020603050405020304" pitchFamily="18" charset="0"/>
              <a:cs typeface="Times New Roman" panose="02020603050405020304" pitchFamily="18" charset="0"/>
            </a:endParaRPr>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2392618428"/>
              </p:ext>
            </p:extLst>
          </p:nvPr>
        </p:nvGraphicFramePr>
        <p:xfrm>
          <a:off x="685801" y="2142067"/>
          <a:ext cx="6143423" cy="36491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8" name="Picture 167" descr="abstract image of light dots">
            <a:extLst>
              <a:ext uri="{FF2B5EF4-FFF2-40B4-BE49-F238E27FC236}">
                <a16:creationId xmlns:a16="http://schemas.microsoft.com/office/drawing/2014/main" id="{D3136337-3951-4FD7-BD89-EF7511BE04F3}"/>
              </a:ext>
            </a:extLst>
          </p:cNvPr>
          <p:cNvPicPr>
            <a:picLocks noChangeAspect="1"/>
          </p:cNvPicPr>
          <p:nvPr/>
        </p:nvPicPr>
        <p:blipFill rotWithShape="1">
          <a:blip r:embed="rId5"/>
          <a:srcRect l="23268" r="4773" b="-1"/>
          <a:stretch/>
        </p:blipFill>
        <p:spPr>
          <a:xfrm rot="10800000" flipH="1">
            <a:off x="8883938" y="4114963"/>
            <a:ext cx="3281305" cy="273599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2903EF-A0BC-49BE-9717-662D4944D836}"/>
              </a:ext>
            </a:extLst>
          </p:cNvPr>
          <p:cNvSpPr txBox="1"/>
          <p:nvPr/>
        </p:nvSpPr>
        <p:spPr>
          <a:xfrm>
            <a:off x="3835154" y="308953"/>
            <a:ext cx="4731798" cy="461665"/>
          </a:xfrm>
          <a:prstGeom prst="rect">
            <a:avLst/>
          </a:prstGeom>
          <a:noFill/>
        </p:spPr>
        <p:txBody>
          <a:bodyPr wrap="square" rtlCol="0">
            <a:spAutoFit/>
          </a:bodyPr>
          <a:lstStyle/>
          <a:p>
            <a:r>
              <a:rPr lang="en-IN" sz="2400" b="1" u="sng" dirty="0">
                <a:latin typeface="Times New Roman" panose="02020603050405020304" pitchFamily="18" charset="0"/>
                <a:cs typeface="Times New Roman" panose="02020603050405020304" pitchFamily="18" charset="0"/>
              </a:rPr>
              <a:t>Video Demonstration of Code</a:t>
            </a:r>
          </a:p>
        </p:txBody>
      </p:sp>
      <p:pic>
        <p:nvPicPr>
          <p:cNvPr id="5" name="bandicam 2021-04-25 19-57-53-726">
            <a:hlinkClick r:id="" action="ppaction://media"/>
            <a:extLst>
              <a:ext uri="{FF2B5EF4-FFF2-40B4-BE49-F238E27FC236}">
                <a16:creationId xmlns:a16="http://schemas.microsoft.com/office/drawing/2014/main" id="{FF022E3A-8476-4B58-ADD2-1F0F769303AD}"/>
              </a:ext>
            </a:extLst>
          </p:cNvPr>
          <p:cNvPicPr>
            <a:picLocks noChangeAspect="1"/>
          </p:cNvPicPr>
          <p:nvPr>
            <a:videoFile r:link="rId1"/>
            <p:extLst>
              <p:ext uri="{DAA4B4D4-6D71-4841-9C94-3DE7FCFB9230}">
                <p14:media xmlns:p14="http://schemas.microsoft.com/office/powerpoint/2010/main" r:embed="rId2">
                  <p14:trim st="9423" end="6638"/>
                </p14:media>
              </p:ext>
            </p:extLst>
          </p:nvPr>
        </p:nvPicPr>
        <p:blipFill rotWithShape="1">
          <a:blip r:embed="rId4">
            <a:lum/>
          </a:blip>
          <a:srcRect l="1893" t="3106" r="19757" b="8738"/>
          <a:stretch/>
        </p:blipFill>
        <p:spPr>
          <a:xfrm>
            <a:off x="2086250" y="1597527"/>
            <a:ext cx="7823547" cy="4951520"/>
          </a:xfrm>
          <a:prstGeom prst="rect">
            <a:avLst/>
          </a:prstGeom>
        </p:spPr>
      </p:pic>
      <p:sp>
        <p:nvSpPr>
          <p:cNvPr id="6" name="TextBox 5">
            <a:extLst>
              <a:ext uri="{FF2B5EF4-FFF2-40B4-BE49-F238E27FC236}">
                <a16:creationId xmlns:a16="http://schemas.microsoft.com/office/drawing/2014/main" id="{1D7F6325-99C5-4F78-AFE7-51D5DAAE116A}"/>
              </a:ext>
            </a:extLst>
          </p:cNvPr>
          <p:cNvSpPr txBox="1"/>
          <p:nvPr/>
        </p:nvSpPr>
        <p:spPr>
          <a:xfrm>
            <a:off x="4651900" y="1118586"/>
            <a:ext cx="328473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Hand gesture recognition</a:t>
            </a:r>
          </a:p>
        </p:txBody>
      </p:sp>
    </p:spTree>
    <p:extLst>
      <p:ext uri="{BB962C8B-B14F-4D97-AF65-F5344CB8AC3E}">
        <p14:creationId xmlns:p14="http://schemas.microsoft.com/office/powerpoint/2010/main" val="308649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ndicam 2021-04-25 19-59-47-773">
            <a:hlinkClick r:id="" action="ppaction://media"/>
            <a:extLst>
              <a:ext uri="{FF2B5EF4-FFF2-40B4-BE49-F238E27FC236}">
                <a16:creationId xmlns:a16="http://schemas.microsoft.com/office/drawing/2014/main" id="{91EBC339-7478-432E-A38D-0743C1EBE8EB}"/>
              </a:ext>
            </a:extLst>
          </p:cNvPr>
          <p:cNvPicPr>
            <a:picLocks noChangeAspect="1"/>
          </p:cNvPicPr>
          <p:nvPr>
            <a:videoFile r:link="rId1"/>
            <p:extLst>
              <p:ext uri="{DAA4B4D4-6D71-4841-9C94-3DE7FCFB9230}">
                <p14:media xmlns:p14="http://schemas.microsoft.com/office/powerpoint/2010/main" r:embed="rId2">
                  <p14:trim st="4719" end="7729"/>
                </p14:media>
              </p:ext>
            </p:extLst>
          </p:nvPr>
        </p:nvPicPr>
        <p:blipFill rotWithShape="1">
          <a:blip r:embed="rId4"/>
          <a:srcRect l="1384" t="3236" r="6505" b="7832"/>
          <a:stretch>
            <a:fillRect/>
          </a:stretch>
        </p:blipFill>
        <p:spPr>
          <a:xfrm>
            <a:off x="1551588" y="1216240"/>
            <a:ext cx="9088823" cy="4935985"/>
          </a:xfrm>
          <a:prstGeom prst="rect">
            <a:avLst/>
          </a:prstGeom>
        </p:spPr>
      </p:pic>
      <p:sp>
        <p:nvSpPr>
          <p:cNvPr id="5" name="TextBox 4">
            <a:extLst>
              <a:ext uri="{FF2B5EF4-FFF2-40B4-BE49-F238E27FC236}">
                <a16:creationId xmlns:a16="http://schemas.microsoft.com/office/drawing/2014/main" id="{9F0F13A7-650B-42CF-AB9F-D5535F876FAD}"/>
              </a:ext>
            </a:extLst>
          </p:cNvPr>
          <p:cNvSpPr txBox="1"/>
          <p:nvPr/>
        </p:nvSpPr>
        <p:spPr>
          <a:xfrm>
            <a:off x="3355760" y="590365"/>
            <a:ext cx="685356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Real time application using to control VLC media player</a:t>
            </a:r>
          </a:p>
        </p:txBody>
      </p:sp>
    </p:spTree>
    <p:extLst>
      <p:ext uri="{BB962C8B-B14F-4D97-AF65-F5344CB8AC3E}">
        <p14:creationId xmlns:p14="http://schemas.microsoft.com/office/powerpoint/2010/main" val="318034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9D792-DA36-4B39-863F-33E9D62F21B8}"/>
              </a:ext>
            </a:extLst>
          </p:cNvPr>
          <p:cNvSpPr>
            <a:spLocks noGrp="1"/>
          </p:cNvSpPr>
          <p:nvPr>
            <p:ph type="title"/>
          </p:nvPr>
        </p:nvSpPr>
        <p:spPr>
          <a:xfrm>
            <a:off x="3107185" y="136123"/>
            <a:ext cx="5779364" cy="1456267"/>
          </a:xfrm>
        </p:spPr>
        <p:txBody>
          <a:bodyPr>
            <a:normAutofit/>
          </a:bodyPr>
          <a:lstStyle/>
          <a:p>
            <a:r>
              <a:rPr lang="en-IN" sz="2800" b="1" u="sng" dirty="0">
                <a:latin typeface="Times New Roman" panose="02020603050405020304" pitchFamily="18" charset="0"/>
                <a:cs typeface="Times New Roman" panose="02020603050405020304" pitchFamily="18" charset="0"/>
              </a:rPr>
              <a:t>Inference and Conclusion</a:t>
            </a:r>
          </a:p>
        </p:txBody>
      </p:sp>
      <p:sp>
        <p:nvSpPr>
          <p:cNvPr id="3" name="Content Placeholder 2">
            <a:extLst>
              <a:ext uri="{FF2B5EF4-FFF2-40B4-BE49-F238E27FC236}">
                <a16:creationId xmlns:a16="http://schemas.microsoft.com/office/drawing/2014/main" id="{59431A98-BC13-4D22-9AC5-C7DB1954A7C1}"/>
              </a:ext>
            </a:extLst>
          </p:cNvPr>
          <p:cNvSpPr>
            <a:spLocks noGrp="1"/>
          </p:cNvSpPr>
          <p:nvPr>
            <p:ph idx="1"/>
          </p:nvPr>
        </p:nvSpPr>
        <p:spPr>
          <a:xfrm>
            <a:off x="747945" y="2603707"/>
            <a:ext cx="10131425" cy="3649133"/>
          </a:xfrm>
        </p:spPr>
        <p:txBody>
          <a:bodyPr>
            <a:normAutofit fontScale="92500" lnSpcReduction="20000"/>
          </a:bodyPr>
          <a:lstStyle/>
          <a:p>
            <a:r>
              <a:rPr lang="en-IN" dirty="0">
                <a:latin typeface="Times New Roman" panose="02020603050405020304" pitchFamily="18" charset="0"/>
                <a:cs typeface="Times New Roman" panose="02020603050405020304" pitchFamily="18" charset="0"/>
              </a:rPr>
              <a:t>I have found out that without performing pre-processing operations, it is difficult to get the desired results especially after thresholding. If we do not perform these operations, then the computer might not be able to correctly detect the defects and contours on the thresholded image of the hand.</a:t>
            </a:r>
          </a:p>
          <a:p>
            <a:r>
              <a:rPr lang="en-IN" dirty="0">
                <a:latin typeface="Times New Roman" panose="02020603050405020304" pitchFamily="18" charset="0"/>
                <a:cs typeface="Times New Roman" panose="02020603050405020304" pitchFamily="18" charset="0"/>
              </a:rPr>
              <a:t>I have used a mixture of dilation and gaussian blur operations to enhance my thresholded image because, initially the image had many black holes which could be filled with ones(white pixels) using dilation operation. Then I used gaussian blur to smoothen out any unwanted noises in the image. (I selected gaussian blur as it will not portray any ringing effect)</a:t>
            </a:r>
          </a:p>
          <a:p>
            <a:r>
              <a:rPr lang="en-IN" dirty="0">
                <a:latin typeface="Times New Roman" panose="02020603050405020304" pitchFamily="18" charset="0"/>
                <a:cs typeface="Times New Roman" panose="02020603050405020304" pitchFamily="18" charset="0"/>
              </a:rPr>
              <a:t>I performed two iterations for dilation operation and chose a rectangular 3x3 kernel for it, whereas I used a 5x5 kernel for implementing gaussian blur. These values were obtained after a trial and error method. If I performed more number of dilation operations, the hand became thick and unrecognizable after thresholding. Similarly using a 3x3 kernel for gaussian blur did not bring about much changes in the figure.</a:t>
            </a:r>
          </a:p>
          <a:p>
            <a:r>
              <a:rPr lang="en-IN" dirty="0">
                <a:latin typeface="Times New Roman" panose="02020603050405020304" pitchFamily="18" charset="0"/>
                <a:cs typeface="Times New Roman" panose="02020603050405020304" pitchFamily="18" charset="0"/>
              </a:rPr>
              <a:t>By converting image from RGB to HSV format, it was easier to extract the colour codes as only hue and saturation parameters are required(which can be obtained from the HSV chart) unlike all the three components in RGB format. Depending upon an individual’s skin tone, the HSV values in the code vary.</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10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AFA6DF-AC3F-4372-892A-7404061CABBC}"/>
              </a:ext>
            </a:extLst>
          </p:cNvPr>
          <p:cNvSpPr>
            <a:spLocks noGrp="1"/>
          </p:cNvSpPr>
          <p:nvPr>
            <p:ph idx="1"/>
          </p:nvPr>
        </p:nvSpPr>
        <p:spPr>
          <a:xfrm>
            <a:off x="854477" y="1033036"/>
            <a:ext cx="10131425" cy="4791927"/>
          </a:xfrm>
        </p:spPr>
        <p:txBody>
          <a:bodyPr>
            <a:normAutofit/>
          </a:bodyPr>
          <a:lstStyle/>
          <a:p>
            <a:r>
              <a:rPr lang="en-IN" dirty="0">
                <a:latin typeface="Times New Roman" panose="02020603050405020304" pitchFamily="18" charset="0"/>
                <a:cs typeface="Times New Roman" panose="02020603050405020304" pitchFamily="18" charset="0"/>
              </a:rPr>
              <a:t>After directly finding out the contours and convex hull, I did not get a satisfied result, as the contour was not exactly along the boundary of my hand. That is why I performed an approximation operation on the contours so that it fits better to my hand in the image.</a:t>
            </a:r>
          </a:p>
          <a:p>
            <a:r>
              <a:rPr lang="en-IN" dirty="0">
                <a:latin typeface="Times New Roman" panose="02020603050405020304" pitchFamily="18" charset="0"/>
                <a:cs typeface="Times New Roman" panose="02020603050405020304" pitchFamily="18" charset="0"/>
              </a:rPr>
              <a:t>Sometimes due to extra noises in the background, the computer was detecting my wrist as a defect point due to which the hand gestures were not recognized correctly. Hence I added an extra parameter to determine the distance between the defect and the convex hull (d value) , which for my hand was approximately &gt;30mm. So only if this ‘d’ value is greater than 30mm, will the computer recognize the fingers and increment the defects count. </a:t>
            </a:r>
          </a:p>
          <a:p>
            <a:r>
              <a:rPr lang="en-IN" dirty="0">
                <a:latin typeface="Times New Roman" panose="02020603050405020304" pitchFamily="18" charset="0"/>
                <a:cs typeface="Times New Roman" panose="02020603050405020304" pitchFamily="18" charset="0"/>
              </a:rPr>
              <a:t>For performing thresholding operation, I chose the HSV method instead of Otsu’s thresholding, as it gave better results, and the HSV method can be used for thresholding, easily for different skin colours.</a:t>
            </a:r>
          </a:p>
          <a:p>
            <a:r>
              <a:rPr lang="en-IN" dirty="0">
                <a:latin typeface="Times New Roman" panose="02020603050405020304" pitchFamily="18" charset="0"/>
                <a:cs typeface="Times New Roman" panose="02020603050405020304" pitchFamily="18" charset="0"/>
              </a:rPr>
              <a:t>In this code, I first implemented hand gesture recognition, after which I added the pyautogui command to control VLC media player through my gestures. What I observed was that in this way, any kind of control can be achieved if our gestures are recognized by the computer. Not only can we control just the VLC media player but can also control other video players, mouse , keyboard etc by just adding few lines of code to our initial existing code, which is easy to understand and implement.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0387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12EB-E092-4250-9C40-BD9ED87897F5}"/>
              </a:ext>
            </a:extLst>
          </p:cNvPr>
          <p:cNvSpPr>
            <a:spLocks noGrp="1"/>
          </p:cNvSpPr>
          <p:nvPr>
            <p:ph type="title"/>
          </p:nvPr>
        </p:nvSpPr>
        <p:spPr>
          <a:xfrm>
            <a:off x="4254625" y="289350"/>
            <a:ext cx="3309150" cy="876258"/>
          </a:xfrm>
        </p:spPr>
        <p:txBody>
          <a:bodyPr>
            <a:normAutofit/>
          </a:bodyPr>
          <a:lstStyle/>
          <a:p>
            <a:r>
              <a:rPr lang="en-IN" sz="2800" b="1" u="sng"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5DC54536-A52C-40EF-B663-6D290BD01D53}"/>
              </a:ext>
            </a:extLst>
          </p:cNvPr>
          <p:cNvSpPr>
            <a:spLocks noGrp="1"/>
          </p:cNvSpPr>
          <p:nvPr>
            <p:ph idx="1"/>
          </p:nvPr>
        </p:nvSpPr>
        <p:spPr>
          <a:xfrm>
            <a:off x="685801" y="2159822"/>
            <a:ext cx="10131425" cy="2412000"/>
          </a:xfrm>
        </p:spPr>
        <p:txBody>
          <a:bodyPr>
            <a:normAutofit/>
          </a:bodyPr>
          <a:lstStyle/>
          <a:p>
            <a:r>
              <a:rPr lang="en-US" sz="2000" dirty="0">
                <a:latin typeface="Times New Roman" panose="02020603050405020304" pitchFamily="18" charset="0"/>
                <a:cs typeface="Times New Roman" panose="02020603050405020304" pitchFamily="18" charset="0"/>
              </a:rPr>
              <a:t>Can be more interactive by tracking real time hand movements and controlling mouse pointer on screen.</a:t>
            </a:r>
          </a:p>
          <a:p>
            <a:r>
              <a:rPr lang="en-US" sz="2000" dirty="0">
                <a:latin typeface="Times New Roman" panose="02020603050405020304" pitchFamily="18" charset="0"/>
                <a:cs typeface="Times New Roman" panose="02020603050405020304" pitchFamily="18" charset="0"/>
              </a:rPr>
              <a:t>The disadvantage is always requiring a plain background : Can be overcome with the help of background Image subtraction or Machine Learning Techniques.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568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2876364" y="2746818"/>
            <a:ext cx="5354130" cy="1364364"/>
          </a:xfrm>
        </p:spPr>
        <p:txBody>
          <a:bodyPr>
            <a:normAutofit/>
          </a:bodyPr>
          <a:lstStyle/>
          <a:p>
            <a:r>
              <a:rPr lang="en-US" sz="6600" dirty="0"/>
              <a:t>Thank You</a:t>
            </a:r>
          </a:p>
        </p:txBody>
      </p:sp>
    </p:spTree>
    <p:extLst>
      <p:ext uri="{BB962C8B-B14F-4D97-AF65-F5344CB8AC3E}">
        <p14:creationId xmlns:p14="http://schemas.microsoft.com/office/powerpoint/2010/main" val="293993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86D3-78EE-4221-A373-59B86BE216D9}"/>
              </a:ext>
            </a:extLst>
          </p:cNvPr>
          <p:cNvSpPr>
            <a:spLocks noGrp="1"/>
          </p:cNvSpPr>
          <p:nvPr>
            <p:ph type="title"/>
          </p:nvPr>
        </p:nvSpPr>
        <p:spPr>
          <a:xfrm>
            <a:off x="685801" y="930675"/>
            <a:ext cx="10131425" cy="642151"/>
          </a:xfrm>
        </p:spPr>
        <p:txBody>
          <a:bodyPr>
            <a:normAutofit fontScale="90000"/>
          </a:bodyPr>
          <a:lstStyle/>
          <a:p>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Problem definition: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2DACC41-E91F-45F9-8067-261B5FEC7394}"/>
              </a:ext>
            </a:extLst>
          </p:cNvPr>
          <p:cNvSpPr>
            <a:spLocks noGrp="1"/>
          </p:cNvSpPr>
          <p:nvPr>
            <p:ph idx="1"/>
          </p:nvPr>
        </p:nvSpPr>
        <p:spPr>
          <a:xfrm>
            <a:off x="490493" y="973912"/>
            <a:ext cx="10131425" cy="2852691"/>
          </a:xfrm>
        </p:spPr>
        <p:txBody>
          <a:bodyPr/>
          <a:lstStyle/>
          <a:p>
            <a:r>
              <a:rPr lang="en-IN" sz="1800" dirty="0">
                <a:effectLst/>
                <a:latin typeface="Times New Roman" panose="02020603050405020304" pitchFamily="18" charset="0"/>
                <a:ea typeface="Calibri" panose="020F0502020204030204" pitchFamily="34" charset="0"/>
              </a:rPr>
              <a:t>Hand gesture recognition is one of the main aspects of computer vision. </a:t>
            </a:r>
          </a:p>
          <a:p>
            <a:r>
              <a:rPr lang="en-IN" sz="1800" dirty="0">
                <a:effectLst/>
                <a:latin typeface="Times New Roman" panose="02020603050405020304" pitchFamily="18" charset="0"/>
                <a:ea typeface="Calibri" panose="020F0502020204030204" pitchFamily="34" charset="0"/>
              </a:rPr>
              <a:t>It’s applications </a:t>
            </a:r>
            <a:r>
              <a:rPr lang="en-IN" dirty="0">
                <a:latin typeface="Times New Roman" panose="02020603050405020304" pitchFamily="18" charset="0"/>
                <a:ea typeface="Calibri" panose="020F0502020204030204" pitchFamily="34" charset="0"/>
              </a:rPr>
              <a:t>include: to </a:t>
            </a:r>
            <a:r>
              <a:rPr lang="en-IN" sz="1800" dirty="0">
                <a:effectLst/>
                <a:latin typeface="Times New Roman" panose="02020603050405020304" pitchFamily="18" charset="0"/>
                <a:ea typeface="Calibri" panose="020F0502020204030204" pitchFamily="34" charset="0"/>
              </a:rPr>
              <a:t>communicate in and understand sign language, navigate autonomous robots and in the field of computer science, medicine etc. </a:t>
            </a:r>
          </a:p>
          <a:p>
            <a:r>
              <a:rPr lang="en-IN" sz="1800" dirty="0">
                <a:effectLst/>
                <a:latin typeface="Times New Roman" panose="02020603050405020304" pitchFamily="18" charset="0"/>
                <a:ea typeface="Calibri" panose="020F0502020204030204" pitchFamily="34" charset="0"/>
              </a:rPr>
              <a:t>A static control board like keyboard or mouse restrains and limits the capacity of the user as they can be easily lost, dropped or broken and also the user should be physical near it at all times to use it. </a:t>
            </a:r>
          </a:p>
        </p:txBody>
      </p:sp>
      <p:sp>
        <p:nvSpPr>
          <p:cNvPr id="4" name="Title 1">
            <a:extLst>
              <a:ext uri="{FF2B5EF4-FFF2-40B4-BE49-F238E27FC236}">
                <a16:creationId xmlns:a16="http://schemas.microsoft.com/office/drawing/2014/main" id="{3E81E3A1-C936-4F6F-B739-9C296FD6C178}"/>
              </a:ext>
            </a:extLst>
          </p:cNvPr>
          <p:cNvSpPr txBox="1">
            <a:spLocks/>
          </p:cNvSpPr>
          <p:nvPr/>
        </p:nvSpPr>
        <p:spPr>
          <a:xfrm>
            <a:off x="685801" y="3824300"/>
            <a:ext cx="10131425" cy="642151"/>
          </a:xfrm>
          <a:prstGeom prst="rect">
            <a:avLst/>
          </a:prstGeom>
          <a:effectLst/>
        </p:spPr>
        <p:txBody>
          <a:bodyPr vert="horz" lIns="91440" tIns="45720" rIns="91440" bIns="45720" rtlCol="0" anchor="ctr">
            <a:normAutofit fontScale="7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u="sng" dirty="0">
                <a:latin typeface="Times New Roman" panose="02020603050405020304" pitchFamily="18" charset="0"/>
                <a:ea typeface="Calibri" panose="020F0502020204030204" pitchFamily="34" charset="0"/>
                <a:cs typeface="Times New Roman" panose="02020603050405020304" pitchFamily="18" charset="0"/>
              </a:rPr>
              <a:t>Objective:</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Content Placeholder 2">
            <a:extLst>
              <a:ext uri="{FF2B5EF4-FFF2-40B4-BE49-F238E27FC236}">
                <a16:creationId xmlns:a16="http://schemas.microsoft.com/office/drawing/2014/main" id="{65528C1B-28EC-4CD6-B4EF-AE74B1D5A63B}"/>
              </a:ext>
            </a:extLst>
          </p:cNvPr>
          <p:cNvSpPr txBox="1">
            <a:spLocks/>
          </p:cNvSpPr>
          <p:nvPr/>
        </p:nvSpPr>
        <p:spPr>
          <a:xfrm>
            <a:off x="490493" y="4145375"/>
            <a:ext cx="10131425" cy="133567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IN" sz="1800" dirty="0">
                <a:effectLst/>
                <a:latin typeface="Times New Roman" panose="02020603050405020304" pitchFamily="18" charset="0"/>
                <a:ea typeface="Calibri" panose="020F0502020204030204" pitchFamily="34" charset="0"/>
              </a:rPr>
              <a:t>To establish a complete system for detecting (image acquisition and pre-processing), recognizing (feature extraction) and interpreting hand gesture recognition through computer vision using Python (OpenCV library) </a:t>
            </a:r>
            <a:r>
              <a:rPr lang="en-IN" dirty="0">
                <a:latin typeface="Times New Roman" panose="02020603050405020304" pitchFamily="18" charset="0"/>
                <a:ea typeface="Calibri" panose="020F0502020204030204" pitchFamily="34" charset="0"/>
              </a:rPr>
              <a:t>which can operate like a keyboard or a mouse to control the operations performed by VLC media player.</a:t>
            </a:r>
            <a:endParaRPr lang="en-IN" dirty="0"/>
          </a:p>
        </p:txBody>
      </p:sp>
    </p:spTree>
    <p:extLst>
      <p:ext uri="{BB962C8B-B14F-4D97-AF65-F5344CB8AC3E}">
        <p14:creationId xmlns:p14="http://schemas.microsoft.com/office/powerpoint/2010/main" val="2424373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FCB2-0BCF-4B65-80EF-ED414C8DD1A4}"/>
              </a:ext>
            </a:extLst>
          </p:cNvPr>
          <p:cNvSpPr>
            <a:spLocks noGrp="1"/>
          </p:cNvSpPr>
          <p:nvPr>
            <p:ph type="title"/>
          </p:nvPr>
        </p:nvSpPr>
        <p:spPr>
          <a:xfrm>
            <a:off x="685801" y="609600"/>
            <a:ext cx="10131425" cy="819705"/>
          </a:xfrm>
        </p:spPr>
        <p:txBody>
          <a:bodyPr>
            <a:normAutofit fontScale="90000"/>
          </a:bodyPr>
          <a:lstStyle/>
          <a:p>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Proposed method:</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B0B5B39-00E1-4283-BA99-C2AA2F64863C}"/>
              </a:ext>
            </a:extLst>
          </p:cNvPr>
          <p:cNvSpPr>
            <a:spLocks noGrp="1"/>
          </p:cNvSpPr>
          <p:nvPr>
            <p:ph idx="1"/>
          </p:nvPr>
        </p:nvSpPr>
        <p:spPr>
          <a:xfrm>
            <a:off x="383960" y="1287262"/>
            <a:ext cx="5129074" cy="5379867"/>
          </a:xfrm>
        </p:spPr>
        <p:txBody>
          <a:bodyPr>
            <a:normAutofit/>
          </a:bodyPr>
          <a:lstStyle/>
          <a:p>
            <a:pPr marL="342900" indent="-342900">
              <a:buFont typeface="+mj-lt"/>
              <a:buAutoNum type="arabicPeriod"/>
            </a:pPr>
            <a:r>
              <a:rPr lang="en-IN" dirty="0">
                <a:latin typeface="Times New Roman" panose="02020603050405020304" pitchFamily="18" charset="0"/>
                <a:cs typeface="Times New Roman" panose="02020603050405020304" pitchFamily="18" charset="0"/>
              </a:rPr>
              <a:t>C</a:t>
            </a:r>
            <a:r>
              <a:rPr lang="en-IN" dirty="0">
                <a:effectLst/>
                <a:latin typeface="Times New Roman" panose="02020603050405020304" pitchFamily="18" charset="0"/>
                <a:ea typeface="Calibri" panose="020F0502020204030204" pitchFamily="34" charset="0"/>
                <a:cs typeface="Times New Roman" panose="02020603050405020304" pitchFamily="18" charset="0"/>
              </a:rPr>
              <a:t>ontinuously capture various frames using a web camera to get the raw input data (Acquisition)</a:t>
            </a:r>
          </a:p>
          <a:p>
            <a:pPr marL="342900" indent="-342900">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D</a:t>
            </a:r>
            <a:r>
              <a:rPr lang="en-IN" dirty="0">
                <a:effectLst/>
                <a:latin typeface="Times New Roman" panose="02020603050405020304" pitchFamily="18" charset="0"/>
                <a:ea typeface="Calibri" panose="020F0502020204030204" pitchFamily="34" charset="0"/>
                <a:cs typeface="Times New Roman" panose="02020603050405020304" pitchFamily="18" charset="0"/>
              </a:rPr>
              <a:t>efine the Region of Interest (ROI)</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C</a:t>
            </a:r>
            <a:r>
              <a:rPr lang="en-IN" dirty="0">
                <a:effectLst/>
                <a:latin typeface="Times New Roman" panose="02020603050405020304" pitchFamily="18" charset="0"/>
                <a:ea typeface="Calibri" panose="020F0502020204030204" pitchFamily="34" charset="0"/>
                <a:cs typeface="Times New Roman" panose="02020603050405020304" pitchFamily="18" charset="0"/>
              </a:rPr>
              <a:t>onvert input image to HSV </a:t>
            </a:r>
            <a:r>
              <a:rPr lang="en-IN" dirty="0">
                <a:latin typeface="Times New Roman" panose="02020603050405020304" pitchFamily="18" charset="0"/>
                <a:ea typeface="Calibri" panose="020F0502020204030204" pitchFamily="34" charset="0"/>
                <a:cs typeface="Times New Roman" panose="02020603050405020304" pitchFamily="18" charset="0"/>
              </a:rPr>
              <a:t>format</a:t>
            </a:r>
            <a:r>
              <a:rPr lang="en-IN" dirty="0">
                <a:effectLst/>
                <a:latin typeface="Times New Roman" panose="02020603050405020304" pitchFamily="18" charset="0"/>
                <a:ea typeface="Calibri" panose="020F0502020204030204" pitchFamily="34" charset="0"/>
                <a:cs typeface="Times New Roman" panose="02020603050405020304" pitchFamily="18" charset="0"/>
              </a:rPr>
              <a:t> from its original RGB form</a:t>
            </a:r>
          </a:p>
          <a:p>
            <a:pPr marL="342900" indent="-342900">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Create a skin mask to</a:t>
            </a:r>
            <a:r>
              <a:rPr lang="en-US" b="0" i="0" dirty="0">
                <a:effectLst/>
                <a:latin typeface="Times New Roman" panose="02020603050405020304" pitchFamily="18" charset="0"/>
                <a:cs typeface="Times New Roman" panose="02020603050405020304" pitchFamily="18" charset="0"/>
              </a:rPr>
              <a:t> highlight specific colors in an image (image segmentation)</a:t>
            </a:r>
          </a:p>
          <a:p>
            <a:pPr marL="342900" indent="-342900">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T</a:t>
            </a:r>
            <a:r>
              <a:rPr lang="en-IN" dirty="0">
                <a:effectLst/>
                <a:latin typeface="Times New Roman" panose="02020603050405020304" pitchFamily="18" charset="0"/>
                <a:ea typeface="Calibri" panose="020F0502020204030204" pitchFamily="34" charset="0"/>
                <a:cs typeface="Times New Roman" panose="02020603050405020304" pitchFamily="18" charset="0"/>
              </a:rPr>
              <a:t>o avoid external or internal noises present in the image, blur it (pre-processing)</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P</a:t>
            </a:r>
            <a:r>
              <a:rPr lang="en-IN" dirty="0">
                <a:effectLst/>
                <a:latin typeface="Times New Roman" panose="02020603050405020304" pitchFamily="18" charset="0"/>
                <a:ea typeface="Calibri" panose="020F0502020204030204" pitchFamily="34" charset="0"/>
                <a:cs typeface="Times New Roman" panose="02020603050405020304" pitchFamily="18" charset="0"/>
              </a:rPr>
              <a:t>erform feature extraction operations ( find contour, convex hull and the number of defects)</a:t>
            </a:r>
          </a:p>
          <a:p>
            <a:pPr marL="342900" indent="-342900">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Connect the python script to VLC media player using pyautogui command</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endParaRPr lang="en-IN" b="0" i="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60E7751-6A41-4D9E-8A1B-DDCB79F83C12}"/>
              </a:ext>
            </a:extLst>
          </p:cNvPr>
          <p:cNvPicPr/>
          <p:nvPr/>
        </p:nvPicPr>
        <p:blipFill rotWithShape="1">
          <a:blip r:embed="rId2">
            <a:extLst>
              <a:ext uri="{28A0092B-C50C-407E-A947-70E740481C1C}">
                <a14:useLocalDpi xmlns:a14="http://schemas.microsoft.com/office/drawing/2010/main" val="0"/>
              </a:ext>
            </a:extLst>
          </a:blip>
          <a:srcRect l="2752" t="178"/>
          <a:stretch/>
        </p:blipFill>
        <p:spPr bwMode="auto">
          <a:xfrm>
            <a:off x="6096000" y="530514"/>
            <a:ext cx="5805995" cy="5541812"/>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DEED57CF-7194-4E05-9ED9-26F14BF7D9B6}"/>
              </a:ext>
            </a:extLst>
          </p:cNvPr>
          <p:cNvSpPr txBox="1"/>
          <p:nvPr/>
        </p:nvSpPr>
        <p:spPr>
          <a:xfrm>
            <a:off x="8018756" y="6230644"/>
            <a:ext cx="417324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Architectural Diagram</a:t>
            </a:r>
          </a:p>
        </p:txBody>
      </p:sp>
    </p:spTree>
    <p:extLst>
      <p:ext uri="{BB962C8B-B14F-4D97-AF65-F5344CB8AC3E}">
        <p14:creationId xmlns:p14="http://schemas.microsoft.com/office/powerpoint/2010/main" val="2819931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ED6B-5526-43C4-9A2B-7CE53F74912A}"/>
              </a:ext>
            </a:extLst>
          </p:cNvPr>
          <p:cNvSpPr>
            <a:spLocks noGrp="1"/>
          </p:cNvSpPr>
          <p:nvPr>
            <p:ph type="title"/>
          </p:nvPr>
        </p:nvSpPr>
        <p:spPr>
          <a:xfrm>
            <a:off x="685801" y="424649"/>
            <a:ext cx="9337088" cy="642151"/>
          </a:xfrm>
        </p:spPr>
        <p:txBody>
          <a:bodyPr>
            <a:normAutofit/>
          </a:bodyPr>
          <a:lstStyle/>
          <a:p>
            <a:r>
              <a:rPr lang="en-IN" sz="2400" u="sng" dirty="0">
                <a:latin typeface="Times New Roman" panose="02020603050405020304" pitchFamily="18" charset="0"/>
                <a:cs typeface="Times New Roman" panose="02020603050405020304" pitchFamily="18" charset="0"/>
              </a:rPr>
              <a:t>Operations performed while implementing code:</a:t>
            </a:r>
          </a:p>
        </p:txBody>
      </p:sp>
      <p:sp>
        <p:nvSpPr>
          <p:cNvPr id="3" name="Content Placeholder 2">
            <a:extLst>
              <a:ext uri="{FF2B5EF4-FFF2-40B4-BE49-F238E27FC236}">
                <a16:creationId xmlns:a16="http://schemas.microsoft.com/office/drawing/2014/main" id="{7C93D1D4-A4DD-46D4-9FDA-0BBBA572C7E1}"/>
              </a:ext>
            </a:extLst>
          </p:cNvPr>
          <p:cNvSpPr>
            <a:spLocks noGrp="1"/>
          </p:cNvSpPr>
          <p:nvPr>
            <p:ph idx="1"/>
          </p:nvPr>
        </p:nvSpPr>
        <p:spPr>
          <a:xfrm>
            <a:off x="685801" y="1511753"/>
            <a:ext cx="10131425" cy="4320876"/>
          </a:xfrm>
        </p:spPr>
        <p:txBody>
          <a:bodyPr>
            <a:normAutofit/>
          </a:bodyPr>
          <a:lstStyle/>
          <a:p>
            <a:pPr marL="342900" indent="-342900">
              <a:buFont typeface="+mj-lt"/>
              <a:buAutoNum type="arabicPeriod"/>
            </a:pPr>
            <a:r>
              <a:rPr lang="en-IN" dirty="0">
                <a:latin typeface="Times New Roman" panose="02020603050405020304" pitchFamily="18" charset="0"/>
                <a:cs typeface="Times New Roman" panose="02020603050405020304" pitchFamily="18" charset="0"/>
              </a:rPr>
              <a:t> </a:t>
            </a:r>
            <a:r>
              <a:rPr lang="en-IN" u="sng" dirty="0">
                <a:latin typeface="Times New Roman" panose="02020603050405020304" pitchFamily="18" charset="0"/>
                <a:cs typeface="Times New Roman" panose="02020603050405020304" pitchFamily="18" charset="0"/>
              </a:rPr>
              <a:t>Obtaining data:</a:t>
            </a:r>
          </a:p>
          <a:p>
            <a:r>
              <a:rPr lang="en-IN" dirty="0">
                <a:latin typeface="Times New Roman" panose="02020603050405020304" pitchFamily="18" charset="0"/>
                <a:cs typeface="Times New Roman" panose="02020603050405020304" pitchFamily="18" charset="0"/>
              </a:rPr>
              <a:t> Capturing frames from real time webcam </a:t>
            </a:r>
          </a:p>
          <a:p>
            <a:r>
              <a:rPr lang="en-IN" dirty="0">
                <a:latin typeface="Times New Roman" panose="02020603050405020304" pitchFamily="18" charset="0"/>
                <a:cs typeface="Times New Roman" panose="02020603050405020304" pitchFamily="18" charset="0"/>
              </a:rPr>
              <a:t> Defining the region of interest</a:t>
            </a:r>
          </a:p>
          <a:p>
            <a:pPr marL="0" indent="0">
              <a:buNone/>
            </a:pPr>
            <a:r>
              <a:rPr lang="en-IN" dirty="0">
                <a:latin typeface="Times New Roman" panose="02020603050405020304" pitchFamily="18" charset="0"/>
                <a:cs typeface="Times New Roman" panose="02020603050405020304" pitchFamily="18" charset="0"/>
              </a:rPr>
              <a:t>2.    </a:t>
            </a:r>
            <a:r>
              <a:rPr lang="en-IN" u="sng" dirty="0">
                <a:latin typeface="Times New Roman" panose="02020603050405020304" pitchFamily="18" charset="0"/>
                <a:cs typeface="Times New Roman" panose="02020603050405020304" pitchFamily="18" charset="0"/>
              </a:rPr>
              <a:t>Data pre-processing:</a:t>
            </a:r>
          </a:p>
          <a:p>
            <a:r>
              <a:rPr lang="en-IN" dirty="0">
                <a:latin typeface="Times New Roman" panose="02020603050405020304" pitchFamily="18" charset="0"/>
                <a:cs typeface="Times New Roman" panose="02020603050405020304" pitchFamily="18" charset="0"/>
              </a:rPr>
              <a:t> Segmentation: Thresholding operation (converting RGB format to HSV and creating a mask)</a:t>
            </a:r>
          </a:p>
          <a:p>
            <a:r>
              <a:rPr lang="en-IN" dirty="0">
                <a:latin typeface="Times New Roman" panose="02020603050405020304" pitchFamily="18" charset="0"/>
                <a:cs typeface="Times New Roman" panose="02020603050405020304" pitchFamily="18" charset="0"/>
              </a:rPr>
              <a:t> Morphological filtering: Dilation (after performing gaussian blur)</a:t>
            </a:r>
          </a:p>
          <a:p>
            <a:pPr marL="0" indent="0">
              <a:buNone/>
            </a:pPr>
            <a:r>
              <a:rPr lang="en-IN" dirty="0">
                <a:latin typeface="Times New Roman" panose="02020603050405020304" pitchFamily="18" charset="0"/>
                <a:cs typeface="Times New Roman" panose="02020603050405020304" pitchFamily="18" charset="0"/>
              </a:rPr>
              <a:t>3.    </a:t>
            </a:r>
            <a:r>
              <a:rPr lang="en-IN" u="sng" dirty="0">
                <a:latin typeface="Times New Roman" panose="02020603050405020304" pitchFamily="18" charset="0"/>
                <a:cs typeface="Times New Roman" panose="02020603050405020304" pitchFamily="18" charset="0"/>
              </a:rPr>
              <a:t>Extraction of features:</a:t>
            </a:r>
          </a:p>
          <a:p>
            <a:r>
              <a:rPr lang="en-IN" dirty="0">
                <a:latin typeface="Times New Roman" panose="02020603050405020304" pitchFamily="18" charset="0"/>
                <a:cs typeface="Times New Roman" panose="02020603050405020304" pitchFamily="18" charset="0"/>
              </a:rPr>
              <a:t> Finding and approximating contours</a:t>
            </a:r>
          </a:p>
          <a:p>
            <a:r>
              <a:rPr lang="en-IN" dirty="0">
                <a:latin typeface="Times New Roman" panose="02020603050405020304" pitchFamily="18" charset="0"/>
                <a:cs typeface="Times New Roman" panose="02020603050405020304" pitchFamily="18" charset="0"/>
              </a:rPr>
              <a:t> Finding convex hull</a:t>
            </a:r>
          </a:p>
          <a:p>
            <a:r>
              <a:rPr lang="en-IN" dirty="0">
                <a:latin typeface="Times New Roman" panose="02020603050405020304" pitchFamily="18" charset="0"/>
                <a:cs typeface="Times New Roman" panose="02020603050405020304" pitchFamily="18" charset="0"/>
              </a:rPr>
              <a:t> Mathematical operations (cosine rule to find angle between the fingers)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323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D15D-CEA2-4A60-9DA4-DC0ACBB0A703}"/>
              </a:ext>
            </a:extLst>
          </p:cNvPr>
          <p:cNvSpPr>
            <a:spLocks noGrp="1"/>
          </p:cNvSpPr>
          <p:nvPr>
            <p:ph type="title"/>
          </p:nvPr>
        </p:nvSpPr>
        <p:spPr>
          <a:xfrm>
            <a:off x="685801" y="279647"/>
            <a:ext cx="10131425" cy="793072"/>
          </a:xfrm>
        </p:spPr>
        <p:txBody>
          <a:bodyPr/>
          <a:lstStyle/>
          <a:p>
            <a:pPr algn="ctr"/>
            <a:r>
              <a:rPr lang="en-IN" b="1" u="sng" dirty="0">
                <a:latin typeface="Times New Roman" panose="02020603050405020304" pitchFamily="18" charset="0"/>
                <a:cs typeface="Times New Roman" panose="02020603050405020304" pitchFamily="18" charset="0"/>
              </a:rPr>
              <a:t>Python CODE</a:t>
            </a:r>
          </a:p>
        </p:txBody>
      </p:sp>
      <p:sp>
        <p:nvSpPr>
          <p:cNvPr id="3" name="Content Placeholder 2">
            <a:extLst>
              <a:ext uri="{FF2B5EF4-FFF2-40B4-BE49-F238E27FC236}">
                <a16:creationId xmlns:a16="http://schemas.microsoft.com/office/drawing/2014/main" id="{1024C571-D771-4467-8F68-CA8E2F13C00F}"/>
              </a:ext>
            </a:extLst>
          </p:cNvPr>
          <p:cNvSpPr>
            <a:spLocks noGrp="1"/>
          </p:cNvSpPr>
          <p:nvPr>
            <p:ph idx="1"/>
          </p:nvPr>
        </p:nvSpPr>
        <p:spPr>
          <a:xfrm>
            <a:off x="685801" y="1535837"/>
            <a:ext cx="10131425" cy="3586579"/>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import cv2</a:t>
            </a:r>
          </a:p>
          <a:p>
            <a:pPr marL="0" indent="0">
              <a:buNone/>
            </a:pPr>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numpy</a:t>
            </a:r>
            <a:r>
              <a:rPr lang="en-IN" dirty="0">
                <a:latin typeface="Times New Roman" panose="02020603050405020304" pitchFamily="18" charset="0"/>
                <a:cs typeface="Times New Roman" panose="02020603050405020304" pitchFamily="18" charset="0"/>
              </a:rPr>
              <a:t> as np</a:t>
            </a:r>
          </a:p>
          <a:p>
            <a:pPr marL="0" indent="0">
              <a:buNone/>
            </a:pPr>
            <a:r>
              <a:rPr lang="en-IN" dirty="0">
                <a:latin typeface="Times New Roman" panose="02020603050405020304" pitchFamily="18" charset="0"/>
                <a:cs typeface="Times New Roman" panose="02020603050405020304" pitchFamily="18" charset="0"/>
              </a:rPr>
              <a:t>import math      </a:t>
            </a:r>
          </a:p>
          <a:p>
            <a:pPr marL="0" indent="0">
              <a:buNone/>
            </a:pPr>
            <a:r>
              <a:rPr lang="en-IN" dirty="0">
                <a:latin typeface="Times New Roman" panose="02020603050405020304" pitchFamily="18" charset="0"/>
                <a:cs typeface="Times New Roman" panose="02020603050405020304" pitchFamily="18" charset="0"/>
              </a:rPr>
              <a:t>import pyautogui</a:t>
            </a:r>
          </a:p>
          <a:p>
            <a:pPr marL="0" indent="0">
              <a:buNone/>
            </a:pP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cap = cv2.VideoCapture(0)</a:t>
            </a:r>
          </a:p>
        </p:txBody>
      </p:sp>
      <p:sp>
        <p:nvSpPr>
          <p:cNvPr id="4" name="TextBox 3">
            <a:extLst>
              <a:ext uri="{FF2B5EF4-FFF2-40B4-BE49-F238E27FC236}">
                <a16:creationId xmlns:a16="http://schemas.microsoft.com/office/drawing/2014/main" id="{8349A42E-6447-437C-9578-A5FBA71F0D27}"/>
              </a:ext>
            </a:extLst>
          </p:cNvPr>
          <p:cNvSpPr txBox="1"/>
          <p:nvPr/>
        </p:nvSpPr>
        <p:spPr>
          <a:xfrm>
            <a:off x="3505196" y="2090543"/>
            <a:ext cx="2736000" cy="36000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IN" sz="1400" dirty="0"/>
              <a:t>#Import all the required libraries</a:t>
            </a:r>
          </a:p>
          <a:p>
            <a:endParaRPr lang="en-IN" sz="1400" dirty="0"/>
          </a:p>
        </p:txBody>
      </p:sp>
      <p:sp>
        <p:nvSpPr>
          <p:cNvPr id="5" name="TextBox 4">
            <a:extLst>
              <a:ext uri="{FF2B5EF4-FFF2-40B4-BE49-F238E27FC236}">
                <a16:creationId xmlns:a16="http://schemas.microsoft.com/office/drawing/2014/main" id="{62A79993-D18B-4F1E-8400-5FB70D658A71}"/>
              </a:ext>
            </a:extLst>
          </p:cNvPr>
          <p:cNvSpPr txBox="1"/>
          <p:nvPr/>
        </p:nvSpPr>
        <p:spPr>
          <a:xfrm>
            <a:off x="3505196" y="4187962"/>
            <a:ext cx="5575179"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IN" sz="1400" dirty="0"/>
              <a:t>#capture frames continuously using a single real time web camera</a:t>
            </a:r>
          </a:p>
        </p:txBody>
      </p:sp>
      <p:sp>
        <p:nvSpPr>
          <p:cNvPr id="6" name="TextBox 5">
            <a:extLst>
              <a:ext uri="{FF2B5EF4-FFF2-40B4-BE49-F238E27FC236}">
                <a16:creationId xmlns:a16="http://schemas.microsoft.com/office/drawing/2014/main" id="{CA6EF6D8-5AB8-406C-9C0F-AB8F427D824F}"/>
              </a:ext>
            </a:extLst>
          </p:cNvPr>
          <p:cNvSpPr txBox="1"/>
          <p:nvPr/>
        </p:nvSpPr>
        <p:spPr>
          <a:xfrm>
            <a:off x="3505196" y="3299675"/>
            <a:ext cx="2736000" cy="52322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IN" sz="1400">
                <a:latin typeface="Times New Roman" panose="02020603050405020304" pitchFamily="18" charset="0"/>
                <a:cs typeface="Times New Roman" panose="02020603050405020304" pitchFamily="18" charset="0"/>
              </a:rPr>
              <a:t>#the library responsible for controlling VLC media player</a:t>
            </a:r>
            <a:endParaRPr lang="en-IN" sz="1400" dirty="0"/>
          </a:p>
        </p:txBody>
      </p:sp>
    </p:spTree>
    <p:extLst>
      <p:ext uri="{BB962C8B-B14F-4D97-AF65-F5344CB8AC3E}">
        <p14:creationId xmlns:p14="http://schemas.microsoft.com/office/powerpoint/2010/main" val="49664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E5DEDB-79E9-41A7-A665-393F5DAB192D}"/>
              </a:ext>
            </a:extLst>
          </p:cNvPr>
          <p:cNvSpPr>
            <a:spLocks noGrp="1"/>
          </p:cNvSpPr>
          <p:nvPr>
            <p:ph idx="1"/>
          </p:nvPr>
        </p:nvSpPr>
        <p:spPr>
          <a:xfrm>
            <a:off x="197531" y="240484"/>
            <a:ext cx="8449320" cy="511200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while(1):</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try: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ret, frame = </a:t>
            </a:r>
            <a:r>
              <a:rPr lang="en-US" dirty="0" err="1">
                <a:latin typeface="Times New Roman" panose="02020603050405020304" pitchFamily="18" charset="0"/>
                <a:cs typeface="Times New Roman" panose="02020603050405020304" pitchFamily="18" charset="0"/>
              </a:rPr>
              <a:t>cap.read</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frame=cv2.flip(frame,1)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roi</a:t>
            </a:r>
            <a:r>
              <a:rPr lang="en-US" dirty="0">
                <a:latin typeface="Times New Roman" panose="02020603050405020304" pitchFamily="18" charset="0"/>
                <a:cs typeface="Times New Roman" panose="02020603050405020304" pitchFamily="18" charset="0"/>
              </a:rPr>
              <a:t>=frame[100:300, 100:300]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cv2.rectangle(frame,(100,100),(300,300),(0,255,0),0) </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C76B350-2275-47E6-A354-3EFFF5BE2B54}"/>
              </a:ext>
            </a:extLst>
          </p:cNvPr>
          <p:cNvSpPr txBox="1"/>
          <p:nvPr/>
        </p:nvSpPr>
        <p:spPr>
          <a:xfrm>
            <a:off x="3491882" y="1308329"/>
            <a:ext cx="5575179" cy="50400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#an error comes if it does not find anything in window as it cannot find contour of max area, therefore this try error statement</a:t>
            </a:r>
          </a:p>
          <a:p>
            <a:endParaRPr lang="en-IN" sz="1400" dirty="0"/>
          </a:p>
        </p:txBody>
      </p:sp>
      <p:sp>
        <p:nvSpPr>
          <p:cNvPr id="6" name="TextBox 5">
            <a:extLst>
              <a:ext uri="{FF2B5EF4-FFF2-40B4-BE49-F238E27FC236}">
                <a16:creationId xmlns:a16="http://schemas.microsoft.com/office/drawing/2014/main" id="{5FE9BE5E-6A11-4EA3-AAEE-34F866856B4B}"/>
              </a:ext>
            </a:extLst>
          </p:cNvPr>
          <p:cNvSpPr txBox="1"/>
          <p:nvPr/>
        </p:nvSpPr>
        <p:spPr>
          <a:xfrm>
            <a:off x="3491882" y="2156089"/>
            <a:ext cx="4608000" cy="50400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#read the input images captured from the webcam frame by frame(returns true/false value)</a:t>
            </a:r>
          </a:p>
          <a:p>
            <a:pPr marL="0" indent="0">
              <a:buNone/>
            </a:pPr>
            <a:endParaRPr lang="en-US" sz="1400" dirty="0"/>
          </a:p>
          <a:p>
            <a:endParaRPr lang="en-IN" sz="1400" dirty="0"/>
          </a:p>
        </p:txBody>
      </p:sp>
      <p:sp>
        <p:nvSpPr>
          <p:cNvPr id="7" name="TextBox 6">
            <a:extLst>
              <a:ext uri="{FF2B5EF4-FFF2-40B4-BE49-F238E27FC236}">
                <a16:creationId xmlns:a16="http://schemas.microsoft.com/office/drawing/2014/main" id="{2E4700BA-F7B1-42D5-A81C-33ED7263E971}"/>
              </a:ext>
            </a:extLst>
          </p:cNvPr>
          <p:cNvSpPr txBox="1"/>
          <p:nvPr/>
        </p:nvSpPr>
        <p:spPr>
          <a:xfrm>
            <a:off x="3491882" y="3007839"/>
            <a:ext cx="6603877"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#flip each frame about y axis to avoid confusion on which hand you are currently using</a:t>
            </a:r>
          </a:p>
        </p:txBody>
      </p:sp>
      <p:sp>
        <p:nvSpPr>
          <p:cNvPr id="8" name="TextBox 7">
            <a:extLst>
              <a:ext uri="{FF2B5EF4-FFF2-40B4-BE49-F238E27FC236}">
                <a16:creationId xmlns:a16="http://schemas.microsoft.com/office/drawing/2014/main" id="{227FA807-0DE1-48DD-97A5-B7D08A4DCF9B}"/>
              </a:ext>
            </a:extLst>
          </p:cNvPr>
          <p:cNvSpPr txBox="1"/>
          <p:nvPr/>
        </p:nvSpPr>
        <p:spPr>
          <a:xfrm>
            <a:off x="3491882" y="3855599"/>
            <a:ext cx="6957136" cy="307777"/>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#define which pixels will come under the region of interest within the entire frame captured.</a:t>
            </a:r>
          </a:p>
        </p:txBody>
      </p:sp>
      <p:sp>
        <p:nvSpPr>
          <p:cNvPr id="9" name="TextBox 8">
            <a:extLst>
              <a:ext uri="{FF2B5EF4-FFF2-40B4-BE49-F238E27FC236}">
                <a16:creationId xmlns:a16="http://schemas.microsoft.com/office/drawing/2014/main" id="{580DF1FD-B705-43F0-899B-5D6EBC3F6475}"/>
              </a:ext>
            </a:extLst>
          </p:cNvPr>
          <p:cNvSpPr txBox="1"/>
          <p:nvPr/>
        </p:nvSpPr>
        <p:spPr>
          <a:xfrm>
            <a:off x="5700942" y="4511126"/>
            <a:ext cx="6183299" cy="57600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#create a green rectangular box to visually define the region of interest(starting at (100,100) and ending at (200,200)</a:t>
            </a:r>
          </a:p>
          <a:p>
            <a:pPr marL="0" indent="0">
              <a:buNone/>
            </a:pPr>
            <a:endParaRPr lang="en-US" sz="1400" dirty="0"/>
          </a:p>
        </p:txBody>
      </p:sp>
    </p:spTree>
    <p:extLst>
      <p:ext uri="{BB962C8B-B14F-4D97-AF65-F5344CB8AC3E}">
        <p14:creationId xmlns:p14="http://schemas.microsoft.com/office/powerpoint/2010/main" val="3474651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EEF4C-D713-4E8D-99DD-2EBDDA514C3C}"/>
              </a:ext>
            </a:extLst>
          </p:cNvPr>
          <p:cNvPicPr>
            <a:picLocks noChangeAspect="1"/>
          </p:cNvPicPr>
          <p:nvPr/>
        </p:nvPicPr>
        <p:blipFill>
          <a:blip r:embed="rId2"/>
          <a:stretch>
            <a:fillRect/>
          </a:stretch>
        </p:blipFill>
        <p:spPr>
          <a:xfrm>
            <a:off x="6711517" y="1054732"/>
            <a:ext cx="5068409" cy="3692068"/>
          </a:xfrm>
          <a:prstGeom prst="rect">
            <a:avLst/>
          </a:prstGeom>
        </p:spPr>
      </p:pic>
      <p:pic>
        <p:nvPicPr>
          <p:cNvPr id="7" name="Picture 6">
            <a:extLst>
              <a:ext uri="{FF2B5EF4-FFF2-40B4-BE49-F238E27FC236}">
                <a16:creationId xmlns:a16="http://schemas.microsoft.com/office/drawing/2014/main" id="{7738A0B5-F5D3-4D6C-BAA0-8399D4FF10EA}"/>
              </a:ext>
            </a:extLst>
          </p:cNvPr>
          <p:cNvPicPr>
            <a:picLocks noChangeAspect="1"/>
          </p:cNvPicPr>
          <p:nvPr/>
        </p:nvPicPr>
        <p:blipFill>
          <a:blip r:embed="rId3"/>
          <a:stretch>
            <a:fillRect/>
          </a:stretch>
        </p:blipFill>
        <p:spPr>
          <a:xfrm>
            <a:off x="412073" y="1054731"/>
            <a:ext cx="4544207" cy="3694822"/>
          </a:xfrm>
          <a:prstGeom prst="rect">
            <a:avLst/>
          </a:prstGeom>
        </p:spPr>
      </p:pic>
      <p:sp>
        <p:nvSpPr>
          <p:cNvPr id="8" name="TextBox 7">
            <a:extLst>
              <a:ext uri="{FF2B5EF4-FFF2-40B4-BE49-F238E27FC236}">
                <a16:creationId xmlns:a16="http://schemas.microsoft.com/office/drawing/2014/main" id="{4A886F02-01F6-4382-B2FE-67415C6CA25A}"/>
              </a:ext>
            </a:extLst>
          </p:cNvPr>
          <p:cNvSpPr txBox="1"/>
          <p:nvPr/>
        </p:nvSpPr>
        <p:spPr>
          <a:xfrm>
            <a:off x="522463" y="4864962"/>
            <a:ext cx="4323426"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The green rectangle within the frame represents the region of interest(ROI)</a:t>
            </a:r>
          </a:p>
        </p:txBody>
      </p:sp>
      <p:sp>
        <p:nvSpPr>
          <p:cNvPr id="9" name="TextBox 8">
            <a:extLst>
              <a:ext uri="{FF2B5EF4-FFF2-40B4-BE49-F238E27FC236}">
                <a16:creationId xmlns:a16="http://schemas.microsoft.com/office/drawing/2014/main" id="{E02F5B74-0D92-4311-BE47-B2374BBA319C}"/>
              </a:ext>
            </a:extLst>
          </p:cNvPr>
          <p:cNvSpPr txBox="1"/>
          <p:nvPr/>
        </p:nvSpPr>
        <p:spPr>
          <a:xfrm>
            <a:off x="6897762" y="4965573"/>
            <a:ext cx="4695917"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The H(hue)-S(saturation)-V(value) colour code graph</a:t>
            </a:r>
          </a:p>
        </p:txBody>
      </p:sp>
    </p:spTree>
    <p:extLst>
      <p:ext uri="{BB962C8B-B14F-4D97-AF65-F5344CB8AC3E}">
        <p14:creationId xmlns:p14="http://schemas.microsoft.com/office/powerpoint/2010/main" val="106520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E2364-854D-4497-8F1B-52D80F03BB9E}"/>
              </a:ext>
            </a:extLst>
          </p:cNvPr>
          <p:cNvSpPr>
            <a:spLocks noGrp="1"/>
          </p:cNvSpPr>
          <p:nvPr>
            <p:ph idx="1"/>
          </p:nvPr>
        </p:nvSpPr>
        <p:spPr>
          <a:xfrm>
            <a:off x="401716" y="144784"/>
            <a:ext cx="8555852" cy="5904000"/>
          </a:xfrm>
        </p:spPr>
        <p:txBody>
          <a:bodyPr>
            <a:normAutofit/>
          </a:bodyPr>
          <a:lstStyle/>
          <a:p>
            <a:pPr marL="0" indent="0">
              <a:buNone/>
            </a:pPr>
            <a:r>
              <a:rPr lang="en-US" dirty="0" err="1">
                <a:latin typeface="Times New Roman" panose="02020603050405020304" pitchFamily="18" charset="0"/>
                <a:cs typeface="Times New Roman" panose="02020603050405020304" pitchFamily="18" charset="0"/>
              </a:rPr>
              <a:t>hsv</a:t>
            </a:r>
            <a:r>
              <a:rPr lang="en-US" dirty="0">
                <a:latin typeface="Times New Roman" panose="02020603050405020304" pitchFamily="18" charset="0"/>
                <a:cs typeface="Times New Roman" panose="02020603050405020304" pitchFamily="18" charset="0"/>
              </a:rPr>
              <a:t> = cv2.cvtColor(</a:t>
            </a:r>
            <a:r>
              <a:rPr lang="en-US" dirty="0" err="1">
                <a:latin typeface="Times New Roman" panose="02020603050405020304" pitchFamily="18" charset="0"/>
                <a:cs typeface="Times New Roman" panose="02020603050405020304" pitchFamily="18" charset="0"/>
              </a:rPr>
              <a:t>roi</a:t>
            </a:r>
            <a:r>
              <a:rPr lang="en-US" dirty="0">
                <a:latin typeface="Times New Roman" panose="02020603050405020304" pitchFamily="18" charset="0"/>
                <a:cs typeface="Times New Roman" panose="02020603050405020304" pitchFamily="18" charset="0"/>
              </a:rPr>
              <a:t>, cv2.COLOR_BGR2HSV)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lower_skin</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np.array</a:t>
            </a:r>
            <a:r>
              <a:rPr lang="en-US" dirty="0">
                <a:latin typeface="Times New Roman" panose="02020603050405020304" pitchFamily="18" charset="0"/>
                <a:cs typeface="Times New Roman" panose="02020603050405020304" pitchFamily="18" charset="0"/>
              </a:rPr>
              <a:t>([0,20,70], </a:t>
            </a:r>
            <a:r>
              <a:rPr lang="en-US" dirty="0" err="1">
                <a:latin typeface="Times New Roman" panose="02020603050405020304" pitchFamily="18" charset="0"/>
                <a:cs typeface="Times New Roman" panose="02020603050405020304" pitchFamily="18" charset="0"/>
              </a:rPr>
              <a:t>dtype</a:t>
            </a:r>
            <a:r>
              <a:rPr lang="en-US" dirty="0">
                <a:latin typeface="Times New Roman" panose="02020603050405020304" pitchFamily="18" charset="0"/>
                <a:cs typeface="Times New Roman" panose="02020603050405020304" pitchFamily="18" charset="0"/>
              </a:rPr>
              <a:t>=np.uint8)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upper_skin</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np.array</a:t>
            </a:r>
            <a:r>
              <a:rPr lang="en-US" dirty="0">
                <a:latin typeface="Times New Roman" panose="02020603050405020304" pitchFamily="18" charset="0"/>
                <a:cs typeface="Times New Roman" panose="02020603050405020304" pitchFamily="18" charset="0"/>
              </a:rPr>
              <a:t>([20,255,255], </a:t>
            </a:r>
            <a:r>
              <a:rPr lang="en-US" dirty="0" err="1">
                <a:latin typeface="Times New Roman" panose="02020603050405020304" pitchFamily="18" charset="0"/>
                <a:cs typeface="Times New Roman" panose="02020603050405020304" pitchFamily="18" charset="0"/>
              </a:rPr>
              <a:t>dtype</a:t>
            </a:r>
            <a:r>
              <a:rPr lang="en-US" dirty="0">
                <a:latin typeface="Times New Roman" panose="02020603050405020304" pitchFamily="18" charset="0"/>
                <a:cs typeface="Times New Roman" panose="02020603050405020304" pitchFamily="18" charset="0"/>
              </a:rPr>
              <a:t>=np.uint8) </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mask = cv2.inRange(</a:t>
            </a:r>
            <a:r>
              <a:rPr lang="en-US" dirty="0" err="1">
                <a:latin typeface="Times New Roman" panose="02020603050405020304" pitchFamily="18" charset="0"/>
                <a:cs typeface="Times New Roman" panose="02020603050405020304" pitchFamily="18" charset="0"/>
              </a:rPr>
              <a:t>hsv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lower_skin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upper_skin</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kernel = </a:t>
            </a:r>
            <a:r>
              <a:rPr lang="en-US" dirty="0" err="1">
                <a:latin typeface="Times New Roman" panose="02020603050405020304" pitchFamily="18" charset="0"/>
                <a:cs typeface="Times New Roman" panose="02020603050405020304" pitchFamily="18" charset="0"/>
              </a:rPr>
              <a:t>np.ones</a:t>
            </a:r>
            <a:r>
              <a:rPr lang="en-US" dirty="0">
                <a:latin typeface="Times New Roman" panose="02020603050405020304" pitchFamily="18" charset="0"/>
                <a:cs typeface="Times New Roman" panose="02020603050405020304" pitchFamily="18" charset="0"/>
              </a:rPr>
              <a:t>((3,3),np.uint8)</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mask = cv2.dilate(</a:t>
            </a:r>
            <a:r>
              <a:rPr lang="en-US" dirty="0" err="1">
                <a:latin typeface="Times New Roman" panose="02020603050405020304" pitchFamily="18" charset="0"/>
                <a:cs typeface="Times New Roman" panose="02020603050405020304" pitchFamily="18" charset="0"/>
              </a:rPr>
              <a:t>mask,kernel,iterations</a:t>
            </a:r>
            <a:r>
              <a:rPr lang="en-US" dirty="0">
                <a:latin typeface="Times New Roman" panose="02020603050405020304" pitchFamily="18" charset="0"/>
                <a:cs typeface="Times New Roman" panose="02020603050405020304" pitchFamily="18" charset="0"/>
              </a:rPr>
              <a:t> = 2)</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mask = cv2.GaussianBlur(mask,(5,5),100)</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B389C90-C668-4942-AF46-B474523FD44C}"/>
              </a:ext>
            </a:extLst>
          </p:cNvPr>
          <p:cNvSpPr txBox="1"/>
          <p:nvPr/>
        </p:nvSpPr>
        <p:spPr>
          <a:xfrm>
            <a:off x="5569254" y="458199"/>
            <a:ext cx="5575179" cy="54000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#convert the real time RGB image to a HSV image, which makes it easier to segment objects based on  its color</a:t>
            </a:r>
          </a:p>
          <a:p>
            <a:endParaRPr lang="en-IN" sz="1400" dirty="0"/>
          </a:p>
        </p:txBody>
      </p:sp>
      <p:sp>
        <p:nvSpPr>
          <p:cNvPr id="5" name="TextBox 4">
            <a:extLst>
              <a:ext uri="{FF2B5EF4-FFF2-40B4-BE49-F238E27FC236}">
                <a16:creationId xmlns:a16="http://schemas.microsoft.com/office/drawing/2014/main" id="{20F3A147-4A7A-4E0A-BA79-0AE32E22EFCD}"/>
              </a:ext>
            </a:extLst>
          </p:cNvPr>
          <p:cNvSpPr txBox="1"/>
          <p:nvPr/>
        </p:nvSpPr>
        <p:spPr>
          <a:xfrm>
            <a:off x="5569255" y="1564415"/>
            <a:ext cx="6120000" cy="54000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#define the range of H, S and V values according to skin color</a:t>
            </a:r>
          </a:p>
          <a:p>
            <a:pPr marL="0" indent="0">
              <a:buNone/>
            </a:pPr>
            <a:r>
              <a:rPr lang="en-US" sz="1400" dirty="0"/>
              <a:t>#this range represents a whitish-peach color (color of users hand can be adjusted)</a:t>
            </a:r>
          </a:p>
          <a:p>
            <a:pPr marL="0" indent="0">
              <a:buNone/>
            </a:pPr>
            <a:r>
              <a:rPr lang="en-US" sz="1400" dirty="0"/>
              <a:t>        </a:t>
            </a:r>
          </a:p>
          <a:p>
            <a:endParaRPr lang="en-IN" sz="1400" dirty="0"/>
          </a:p>
        </p:txBody>
      </p:sp>
      <p:sp>
        <p:nvSpPr>
          <p:cNvPr id="6" name="TextBox 5">
            <a:extLst>
              <a:ext uri="{FF2B5EF4-FFF2-40B4-BE49-F238E27FC236}">
                <a16:creationId xmlns:a16="http://schemas.microsoft.com/office/drawing/2014/main" id="{43211FAD-0541-43C8-9B1F-3E3522637F8F}"/>
              </a:ext>
            </a:extLst>
          </p:cNvPr>
          <p:cNvSpPr txBox="1"/>
          <p:nvPr/>
        </p:nvSpPr>
        <p:spPr>
          <a:xfrm>
            <a:off x="5569256" y="3674637"/>
            <a:ext cx="5575179" cy="52322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#create an 8 bit rectangular 3x3 kernel filled with ones for dilation operation</a:t>
            </a:r>
            <a:endParaRPr lang="en-IN" sz="1400" dirty="0"/>
          </a:p>
        </p:txBody>
      </p:sp>
      <p:sp>
        <p:nvSpPr>
          <p:cNvPr id="7" name="TextBox 6">
            <a:extLst>
              <a:ext uri="{FF2B5EF4-FFF2-40B4-BE49-F238E27FC236}">
                <a16:creationId xmlns:a16="http://schemas.microsoft.com/office/drawing/2014/main" id="{44544D67-E405-427A-9A1C-1178FB76E735}"/>
              </a:ext>
            </a:extLst>
          </p:cNvPr>
          <p:cNvSpPr txBox="1"/>
          <p:nvPr/>
        </p:nvSpPr>
        <p:spPr>
          <a:xfrm>
            <a:off x="5569257" y="4466706"/>
            <a:ext cx="5575179" cy="52322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#fill in the empty dark spots in the binary hand image through dilation to make it clearly visible</a:t>
            </a:r>
            <a:endParaRPr lang="en-IN" sz="1400" dirty="0"/>
          </a:p>
        </p:txBody>
      </p:sp>
      <p:sp>
        <p:nvSpPr>
          <p:cNvPr id="9" name="TextBox 8">
            <a:extLst>
              <a:ext uri="{FF2B5EF4-FFF2-40B4-BE49-F238E27FC236}">
                <a16:creationId xmlns:a16="http://schemas.microsoft.com/office/drawing/2014/main" id="{74443116-BAE5-4CCC-A379-0A1C080D0066}"/>
              </a:ext>
            </a:extLst>
          </p:cNvPr>
          <p:cNvSpPr txBox="1"/>
          <p:nvPr/>
        </p:nvSpPr>
        <p:spPr>
          <a:xfrm>
            <a:off x="5569255" y="2837270"/>
            <a:ext cx="5575179" cy="52322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sz="1400" dirty="0"/>
              <a:t>#this creates a binary image where only your hand(which we defined as peach </a:t>
            </a:r>
            <a:r>
              <a:rPr lang="en-US" sz="1400" dirty="0" err="1"/>
              <a:t>colour</a:t>
            </a:r>
            <a:r>
              <a:rPr lang="en-US" sz="1400" dirty="0"/>
              <a:t>) is extracted from the background(black)</a:t>
            </a:r>
            <a:endParaRPr lang="en-IN" sz="1400" dirty="0"/>
          </a:p>
        </p:txBody>
      </p:sp>
      <p:sp>
        <p:nvSpPr>
          <p:cNvPr id="10" name="TextBox 9">
            <a:extLst>
              <a:ext uri="{FF2B5EF4-FFF2-40B4-BE49-F238E27FC236}">
                <a16:creationId xmlns:a16="http://schemas.microsoft.com/office/drawing/2014/main" id="{C2E9DFAA-A28B-41B9-8962-AEAF4867E495}"/>
              </a:ext>
            </a:extLst>
          </p:cNvPr>
          <p:cNvSpPr txBox="1"/>
          <p:nvPr/>
        </p:nvSpPr>
        <p:spPr>
          <a:xfrm>
            <a:off x="5569258" y="5366201"/>
            <a:ext cx="5575179" cy="523220"/>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#blur the image to reduce noise and get a smoothened version of the image</a:t>
            </a:r>
            <a:endParaRPr lang="en-IN" sz="1400" dirty="0"/>
          </a:p>
        </p:txBody>
      </p:sp>
    </p:spTree>
    <p:extLst>
      <p:ext uri="{BB962C8B-B14F-4D97-AF65-F5344CB8AC3E}">
        <p14:creationId xmlns:p14="http://schemas.microsoft.com/office/powerpoint/2010/main" val="19686255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1392</TotalTime>
  <Words>2695</Words>
  <Application>Microsoft Office PowerPoint</Application>
  <PresentationFormat>Widescreen</PresentationFormat>
  <Paragraphs>240</Paragraphs>
  <Slides>25</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charter</vt:lpstr>
      <vt:lpstr>Times New Roman</vt:lpstr>
      <vt:lpstr>Celestial</vt:lpstr>
      <vt:lpstr>Hand gesture recognition using python</vt:lpstr>
      <vt:lpstr>Contents</vt:lpstr>
      <vt:lpstr>Problem definition:  </vt:lpstr>
      <vt:lpstr>Proposed method: </vt:lpstr>
      <vt:lpstr>Operations performed while implementing code:</vt:lpstr>
      <vt:lpstr>Python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 and Conclusion</vt:lpstr>
      <vt:lpstr>PowerPoint Presentation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recognition using python</dc:title>
  <dc:creator>Sena Pasupuleti</dc:creator>
  <cp:lastModifiedBy>Sena Pasupuleti</cp:lastModifiedBy>
  <cp:revision>76</cp:revision>
  <dcterms:created xsi:type="dcterms:W3CDTF">2021-04-10T08:48:34Z</dcterms:created>
  <dcterms:modified xsi:type="dcterms:W3CDTF">2021-10-11T12:18:51Z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